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9"/>
  </p:notesMasterIdLst>
  <p:sldIdLst>
    <p:sldId id="260" r:id="rId2"/>
    <p:sldId id="259" r:id="rId3"/>
    <p:sldId id="262" r:id="rId4"/>
    <p:sldId id="310" r:id="rId5"/>
    <p:sldId id="348" r:id="rId6"/>
    <p:sldId id="277" r:id="rId7"/>
    <p:sldId id="312" r:id="rId8"/>
    <p:sldId id="264" r:id="rId9"/>
    <p:sldId id="316" r:id="rId10"/>
    <p:sldId id="317" r:id="rId11"/>
    <p:sldId id="325" r:id="rId12"/>
    <p:sldId id="323" r:id="rId13"/>
    <p:sldId id="349" r:id="rId14"/>
    <p:sldId id="298" r:id="rId15"/>
    <p:sldId id="297" r:id="rId16"/>
    <p:sldId id="314" r:id="rId17"/>
    <p:sldId id="315" r:id="rId18"/>
    <p:sldId id="305" r:id="rId19"/>
    <p:sldId id="278" r:id="rId20"/>
    <p:sldId id="321" r:id="rId21"/>
    <p:sldId id="343" r:id="rId22"/>
    <p:sldId id="344" r:id="rId23"/>
    <p:sldId id="345" r:id="rId24"/>
    <p:sldId id="346" r:id="rId25"/>
    <p:sldId id="347" r:id="rId26"/>
    <p:sldId id="281" r:id="rId27"/>
    <p:sldId id="282" r:id="rId28"/>
  </p:sldIdLst>
  <p:sldSz cx="12192000" cy="6858000"/>
  <p:notesSz cx="6858000" cy="9947275"/>
  <p:custShowLst>
    <p:custShow name="Произвольный показ 1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UAR_ARYSTAN" initials="A" lastIdx="1" clrIdx="0">
    <p:extLst>
      <p:ext uri="{19B8F6BF-5375-455C-9EA6-DF929625EA0E}">
        <p15:presenceInfo xmlns="" xmlns:p15="http://schemas.microsoft.com/office/powerpoint/2012/main" userId="ANUAR_ARYST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000000"/>
    <a:srgbClr val="E7AA4D"/>
    <a:srgbClr val="A6E8D7"/>
    <a:srgbClr val="003399"/>
    <a:srgbClr val="000099"/>
    <a:srgbClr val="F13BA3"/>
    <a:srgbClr val="F23ACB"/>
    <a:srgbClr val="E64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78" autoAdjust="0"/>
  </p:normalViewPr>
  <p:slideViewPr>
    <p:cSldViewPr snapToGrid="0">
      <p:cViewPr>
        <p:scale>
          <a:sx n="66" d="100"/>
          <a:sy n="66" d="100"/>
        </p:scale>
        <p:origin x="-87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ANUAR_ARYSTAN\Desktop\&#1054;&#1090;&#1095;&#1077;&#1090;%202021%20&#1075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b="1" i="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НАСЕЛЕНИЯ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  <c:spPr>
        <a:solidFill>
          <a:schemeClr val="accent2">
            <a:lumMod val="75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1.5096457931139921E-2"/>
          <c:y val="8.879674668952274E-2"/>
          <c:w val="0.96979166418894891"/>
          <c:h val="0.69399353951495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Всего населения</c:v>
                </c:pt>
                <c:pt idx="1">
                  <c:v>Дети</c:v>
                </c:pt>
                <c:pt idx="2">
                  <c:v>Подростки </c:v>
                </c:pt>
                <c:pt idx="3">
                  <c:v>Взрослые</c:v>
                </c:pt>
                <c:pt idx="4">
                  <c:v>Женщины </c:v>
                </c:pt>
                <c:pt idx="5">
                  <c:v>Женщины фертильного возраста</c:v>
                </c:pt>
                <c:pt idx="6">
                  <c:v>Мужчины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30636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Всего населения</c:v>
                </c:pt>
                <c:pt idx="1">
                  <c:v>Дети</c:v>
                </c:pt>
                <c:pt idx="2">
                  <c:v>Подростки </c:v>
                </c:pt>
                <c:pt idx="3">
                  <c:v>Взрослые</c:v>
                </c:pt>
                <c:pt idx="4">
                  <c:v>Женщины </c:v>
                </c:pt>
                <c:pt idx="5">
                  <c:v>Женщины фертильного возраста</c:v>
                </c:pt>
                <c:pt idx="6">
                  <c:v>Мужчины 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36790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Всего населения</c:v>
                </c:pt>
                <c:pt idx="1">
                  <c:v>Дети</c:v>
                </c:pt>
                <c:pt idx="2">
                  <c:v>Подростки </c:v>
                </c:pt>
                <c:pt idx="3">
                  <c:v>Взрослые</c:v>
                </c:pt>
                <c:pt idx="4">
                  <c:v>Женщины </c:v>
                </c:pt>
                <c:pt idx="5">
                  <c:v>Женщины фертильного возраста</c:v>
                </c:pt>
                <c:pt idx="6">
                  <c:v>Мужчины 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47648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2.0833335042104262E-3"/>
                  <c:y val="9.2592606093993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833335042104262E-3"/>
                  <c:y val="1.111111273127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Всего населения</c:v>
                </c:pt>
                <c:pt idx="1">
                  <c:v>Дети</c:v>
                </c:pt>
                <c:pt idx="2">
                  <c:v>Подростки </c:v>
                </c:pt>
                <c:pt idx="3">
                  <c:v>Взрослые</c:v>
                </c:pt>
                <c:pt idx="4">
                  <c:v>Женщины </c:v>
                </c:pt>
                <c:pt idx="5">
                  <c:v>Женщины фертильного возраста</c:v>
                </c:pt>
                <c:pt idx="6">
                  <c:v>Мужчины </c:v>
                </c:pt>
              </c:strCache>
            </c:strRef>
          </c:cat>
          <c:val>
            <c:numRef>
              <c:f>Лист1!$E$2:$E$8</c:f>
              <c:numCache>
                <c:formatCode>#,##0</c:formatCode>
                <c:ptCount val="7"/>
                <c:pt idx="0">
                  <c:v>53264</c:v>
                </c:pt>
                <c:pt idx="1">
                  <c:v>22640</c:v>
                </c:pt>
                <c:pt idx="2" formatCode="General">
                  <c:v>1902</c:v>
                </c:pt>
                <c:pt idx="3" formatCode="General">
                  <c:v>24088</c:v>
                </c:pt>
                <c:pt idx="4" formatCode="General">
                  <c:v>29038</c:v>
                </c:pt>
                <c:pt idx="5" formatCode="General">
                  <c:v>14220</c:v>
                </c:pt>
                <c:pt idx="6" formatCode="General">
                  <c:v>24226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9.2592606093993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33335042104262E-3"/>
                  <c:y val="-2.22222254625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Всего населения</c:v>
                </c:pt>
                <c:pt idx="1">
                  <c:v>Дети</c:v>
                </c:pt>
                <c:pt idx="2">
                  <c:v>Подростки </c:v>
                </c:pt>
                <c:pt idx="3">
                  <c:v>Взрослые</c:v>
                </c:pt>
                <c:pt idx="4">
                  <c:v>Женщины </c:v>
                </c:pt>
                <c:pt idx="5">
                  <c:v>Женщины фертильного возраста</c:v>
                </c:pt>
                <c:pt idx="6">
                  <c:v>Мужчины </c:v>
                </c:pt>
              </c:strCache>
            </c:strRef>
          </c:cat>
          <c:val>
            <c:numRef>
              <c:f>Лист1!$F$2:$F$8</c:f>
              <c:numCache>
                <c:formatCode>#,##0</c:formatCode>
                <c:ptCount val="7"/>
                <c:pt idx="0">
                  <c:v>57420</c:v>
                </c:pt>
                <c:pt idx="1">
                  <c:v>24435</c:v>
                </c:pt>
                <c:pt idx="2" formatCode="General">
                  <c:v>2258</c:v>
                </c:pt>
                <c:pt idx="3" formatCode="General">
                  <c:v>30727</c:v>
                </c:pt>
                <c:pt idx="4" formatCode="General">
                  <c:v>31149</c:v>
                </c:pt>
                <c:pt idx="5" formatCode="General">
                  <c:v>15144</c:v>
                </c:pt>
                <c:pt idx="6" formatCode="General">
                  <c:v>26271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"/>
                  <c:y val="-9.2592606093993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833335042104262E-3"/>
                  <c:y val="-1.4814816975038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666670084208515E-3"/>
                  <c:y val="-1.851852121879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851852121879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Всего населения</c:v>
                </c:pt>
                <c:pt idx="1">
                  <c:v>Дети</c:v>
                </c:pt>
                <c:pt idx="2">
                  <c:v>Подростки </c:v>
                </c:pt>
                <c:pt idx="3">
                  <c:v>Взрослые</c:v>
                </c:pt>
                <c:pt idx="4">
                  <c:v>Женщины </c:v>
                </c:pt>
                <c:pt idx="5">
                  <c:v>Женщины фертильного возраста</c:v>
                </c:pt>
                <c:pt idx="6">
                  <c:v>Мужчины 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60629</c:v>
                </c:pt>
                <c:pt idx="1">
                  <c:v>28485</c:v>
                </c:pt>
                <c:pt idx="2">
                  <c:v>2606</c:v>
                </c:pt>
                <c:pt idx="3">
                  <c:v>32144</c:v>
                </c:pt>
                <c:pt idx="4">
                  <c:v>32861</c:v>
                </c:pt>
                <c:pt idx="5">
                  <c:v>15852</c:v>
                </c:pt>
                <c:pt idx="6">
                  <c:v>27768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8233472"/>
        <c:axId val="68247552"/>
      </c:barChart>
      <c:catAx>
        <c:axId val="682334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247552"/>
        <c:crosses val="autoZero"/>
        <c:auto val="1"/>
        <c:lblAlgn val="ctr"/>
        <c:lblOffset val="100"/>
        <c:noMultiLvlLbl val="0"/>
      </c:catAx>
      <c:valAx>
        <c:axId val="68247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82334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296130519695743"/>
          <c:y val="0.90154591740243761"/>
          <c:w val="0.56722400345859325"/>
          <c:h val="9.8414572236123932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ОСНОВНЫЕ ПОКАЗАТЕЛИ ДЕЯТЕЛЬНОСТИ АМБУЛАТОРНО-ПОЛИКЛИНИЧЕСКОЙ СЛУЖБЫ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По РПН </c:v>
                </c:pt>
                <c:pt idx="1">
                  <c:v>Общее число посещений  всего </c:v>
                </c:pt>
                <c:pt idx="2">
                  <c:v>В том числе: на приеме </c:v>
                </c:pt>
                <c:pt idx="3">
                  <c:v>В том числе: на дому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47648</c:v>
                </c:pt>
                <c:pt idx="1">
                  <c:v>184952</c:v>
                </c:pt>
                <c:pt idx="2">
                  <c:v>231657</c:v>
                </c:pt>
                <c:pt idx="3">
                  <c:v>27295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BD-4B26-AB22-DEC72475AE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3.1250000000000101E-3"/>
                  <c:y val="-1.3522650439486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По РПН </c:v>
                </c:pt>
                <c:pt idx="1">
                  <c:v>Общее число посещений  всего </c:v>
                </c:pt>
                <c:pt idx="2">
                  <c:v>В том числе: на приеме </c:v>
                </c:pt>
                <c:pt idx="3">
                  <c:v>В том числе: на дому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53264</c:v>
                </c:pt>
                <c:pt idx="1">
                  <c:v>218290</c:v>
                </c:pt>
                <c:pt idx="2">
                  <c:v>47960</c:v>
                </c:pt>
                <c:pt idx="3">
                  <c:v>170330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BD-4B26-AB22-DEC72475AE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1666666666666866E-3"/>
                  <c:y val="5.4090601757944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3522650439486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По РПН </c:v>
                </c:pt>
                <c:pt idx="1">
                  <c:v>Общее число посещений  всего </c:v>
                </c:pt>
                <c:pt idx="2">
                  <c:v>В том числе: на приеме </c:v>
                </c:pt>
                <c:pt idx="3">
                  <c:v>В том числе: на дому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57121</c:v>
                </c:pt>
                <c:pt idx="1">
                  <c:v>323876</c:v>
                </c:pt>
                <c:pt idx="2">
                  <c:v>275551</c:v>
                </c:pt>
                <c:pt idx="3">
                  <c:v>48325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4D-4A65-B54A-3E60541D0B0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0833333333333342E-3"/>
                  <c:y val="1.3522650439486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416666666666667E-3"/>
                  <c:y val="-1.0818120351588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0567951318458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По РПН </c:v>
                </c:pt>
                <c:pt idx="1">
                  <c:v>Общее число посещений  всего </c:v>
                </c:pt>
                <c:pt idx="2">
                  <c:v>В том числе: на приеме </c:v>
                </c:pt>
                <c:pt idx="3">
                  <c:v>В том числе: на дому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60629</c:v>
                </c:pt>
                <c:pt idx="1">
                  <c:v>328596</c:v>
                </c:pt>
                <c:pt idx="2">
                  <c:v>273141</c:v>
                </c:pt>
                <c:pt idx="3">
                  <c:v>55455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26-4FE4-ABA9-C6F90FC978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8638592"/>
        <c:axId val="68640128"/>
      </c:barChart>
      <c:catAx>
        <c:axId val="6863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68640128"/>
        <c:crosses val="autoZero"/>
        <c:auto val="1"/>
        <c:lblAlgn val="ctr"/>
        <c:lblOffset val="100"/>
        <c:noMultiLvlLbl val="0"/>
      </c:catAx>
      <c:valAx>
        <c:axId val="68640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86385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5930626640419955"/>
          <c:y val="0.20118999323867476"/>
          <c:w val="0.28138738517060385"/>
          <c:h val="7.0804073597943121E-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Показатель обслуженности на дому </c:v>
                </c:pt>
                <c:pt idx="1">
                  <c:v>Обращаемость прикрепленного населения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8.7000000000000011</c:v>
                </c:pt>
                <c:pt idx="1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84-4D0F-B9C0-51185D925171}"/>
            </c:ext>
          </c:extLst>
        </c:ser>
        <c:ser>
          <c:idx val="4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Показатель обслуженности на дому </c:v>
                </c:pt>
                <c:pt idx="1">
                  <c:v>Обращаемость прикрепленного населения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9.1</c:v>
                </c:pt>
                <c:pt idx="1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6E-45CF-AD4A-AB64AB1E11FE}"/>
            </c:ext>
          </c:extLst>
        </c:ser>
        <c:ser>
          <c:idx val="5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Показатель обслуженности на дому </c:v>
                </c:pt>
                <c:pt idx="1">
                  <c:v>Обращаемость прикрепленного населения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11.5</c:v>
                </c:pt>
                <c:pt idx="1">
                  <c:v>5.67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FD-452F-BE24-30B62C9E41A6}"/>
            </c:ext>
          </c:extLst>
        </c:ser>
        <c:ser>
          <c:idx val="6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Показатель обслуженности на дому </c:v>
                </c:pt>
                <c:pt idx="1">
                  <c:v>Обращаемость прикрепленного населения 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16.8</c:v>
                </c:pt>
                <c:pt idx="1">
                  <c:v>18.399999999999999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38-4FD6-BF51-CB4D1163FF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9211264"/>
        <c:axId val="69212800"/>
      </c:barChart>
      <c:catAx>
        <c:axId val="6921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69212800"/>
        <c:crosses val="autoZero"/>
        <c:auto val="1"/>
        <c:lblAlgn val="ctr"/>
        <c:lblOffset val="100"/>
        <c:noMultiLvlLbl val="0"/>
      </c:catAx>
      <c:valAx>
        <c:axId val="69212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69211264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Штатные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aseline="0" dirty="0" err="1" smtClean="0">
                <a:latin typeface="Times New Roman" pitchFamily="18" charset="0"/>
                <a:cs typeface="Times New Roman" pitchFamily="18" charset="0"/>
              </a:rPr>
              <a:t>еденицы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1470392298254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263669756121616E-3"/>
                  <c:y val="6.8822353789528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Врачи </c:v>
                </c:pt>
                <c:pt idx="1">
                  <c:v>СПМ </c:v>
                </c:pt>
                <c:pt idx="2">
                  <c:v>ММП </c:v>
                </c:pt>
                <c:pt idx="3">
                  <c:v>Прочий немедицинский персонал </c:v>
                </c:pt>
                <c:pt idx="4">
                  <c:v>Всего должностей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78.75</c:v>
                </c:pt>
                <c:pt idx="1">
                  <c:v>190.25</c:v>
                </c:pt>
                <c:pt idx="2">
                  <c:v>13</c:v>
                </c:pt>
                <c:pt idx="3">
                  <c:v>61</c:v>
                </c:pt>
                <c:pt idx="4">
                  <c:v>343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8.3715235182355484E-8"/>
                  <c:y val="4.5881569193019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Врачи </c:v>
                </c:pt>
                <c:pt idx="1">
                  <c:v>СПМ </c:v>
                </c:pt>
                <c:pt idx="2">
                  <c:v>ММП </c:v>
                </c:pt>
                <c:pt idx="3">
                  <c:v>Прочий немедицинский персонал </c:v>
                </c:pt>
                <c:pt idx="4">
                  <c:v>Всего должностей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98.5</c:v>
                </c:pt>
                <c:pt idx="1">
                  <c:v>227.5</c:v>
                </c:pt>
                <c:pt idx="2">
                  <c:v>15</c:v>
                </c:pt>
                <c:pt idx="3">
                  <c:v>73.25</c:v>
                </c:pt>
                <c:pt idx="4">
                  <c:v>414.25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1263669756122002E-3"/>
                  <c:y val="-1.605854921755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263669756120839E-3"/>
                  <c:y val="-1.8352627677207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263669756121616E-3"/>
                  <c:y val="-2.2940784596509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Врачи </c:v>
                </c:pt>
                <c:pt idx="1">
                  <c:v>СПМ </c:v>
                </c:pt>
                <c:pt idx="2">
                  <c:v>ММП </c:v>
                </c:pt>
                <c:pt idx="3">
                  <c:v>Прочий немедицинский персонал </c:v>
                </c:pt>
                <c:pt idx="4">
                  <c:v>Всего должностей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105</c:v>
                </c:pt>
                <c:pt idx="1">
                  <c:v>234.5</c:v>
                </c:pt>
                <c:pt idx="2">
                  <c:v>15</c:v>
                </c:pt>
                <c:pt idx="3">
                  <c:v>73.25</c:v>
                </c:pt>
                <c:pt idx="4">
                  <c:v>427.75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63183487806081E-3"/>
                  <c:y val="5.0469726112320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895504634182809E-3"/>
                  <c:y val="5.7351961491273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3183487806081E-3"/>
                  <c:y val="5.7351961491273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263669756121616E-3"/>
                  <c:y val="4.8175467016570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Врачи </c:v>
                </c:pt>
                <c:pt idx="1">
                  <c:v>СПМ </c:v>
                </c:pt>
                <c:pt idx="2">
                  <c:v>ММП </c:v>
                </c:pt>
                <c:pt idx="3">
                  <c:v>Прочий немедицинский персонал </c:v>
                </c:pt>
                <c:pt idx="4">
                  <c:v>Всего должностей 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103.5</c:v>
                </c:pt>
                <c:pt idx="1">
                  <c:v>238.5</c:v>
                </c:pt>
                <c:pt idx="2">
                  <c:v>15</c:v>
                </c:pt>
                <c:pt idx="3">
                  <c:v>87</c:v>
                </c:pt>
                <c:pt idx="4">
                  <c:v>444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472704"/>
        <c:axId val="70676864"/>
      </c:barChart>
      <c:catAx>
        <c:axId val="80472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70676864"/>
        <c:crosses val="autoZero"/>
        <c:auto val="1"/>
        <c:lblAlgn val="ctr"/>
        <c:lblOffset val="100"/>
        <c:noMultiLvlLbl val="0"/>
      </c:catAx>
      <c:valAx>
        <c:axId val="70676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8047270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kk-KZ">
                <a:latin typeface="Times New Roman" pitchFamily="18" charset="0"/>
                <a:cs typeface="Times New Roman" pitchFamily="18" charset="0"/>
              </a:rPr>
              <a:t>Количество врачей с категориями специалиста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433993920533783"/>
          <c:y val="3.86920603805052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2039626902089219E-2"/>
          <c:y val="0.12323421231190949"/>
          <c:w val="0.95151282081540356"/>
          <c:h val="0.63596255096014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C1-4618-8B04-DD69292E16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C1-4618-8B04-DD69292E16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19.600000000000001</c:v>
                </c:pt>
                <c:pt idx="1">
                  <c:v>10.6</c:v>
                </c:pt>
                <c:pt idx="2">
                  <c:v>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6C-4B3F-BE9F-74A080FE56D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6.9023980808041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26</c:v>
                </c:pt>
                <c:pt idx="1">
                  <c:v>12.3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B9-494B-A6E8-2B927388880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83-4B36-BE2E-D900D1F001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3577856"/>
        <c:axId val="83596032"/>
      </c:barChart>
      <c:catAx>
        <c:axId val="8357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596032"/>
        <c:crosses val="autoZero"/>
        <c:auto val="1"/>
        <c:lblAlgn val="ctr"/>
        <c:lblOffset val="100"/>
        <c:noMultiLvlLbl val="0"/>
      </c:catAx>
      <c:valAx>
        <c:axId val="83596032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83577856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kk-KZ">
                <a:latin typeface="Times New Roman" pitchFamily="18" charset="0"/>
                <a:cs typeface="Times New Roman" pitchFamily="18" charset="0"/>
              </a:rPr>
              <a:t>Количество среднего персонала с категориями специалиста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8391087428726724E-2"/>
          <c:y val="0.29654444897753385"/>
          <c:w val="0.91221236084713386"/>
          <c:h val="0.51917410806375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22-48E0-8254-CD5B407129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22-48E0-8254-CD5B407129A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7347146791694596E-3"/>
                  <c:y val="9.94248853927244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37.300000000000011</c:v>
                </c:pt>
                <c:pt idx="1">
                  <c:v>6.5</c:v>
                </c:pt>
                <c:pt idx="2">
                  <c:v>13.9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4F-4478-A367-41E35219E81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836786697923653E-3"/>
                  <c:y val="4.69142320191815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836786697923653E-3"/>
                  <c:y val="5.79691064136116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38</c:v>
                </c:pt>
                <c:pt idx="1">
                  <c:v>6.5</c:v>
                </c:pt>
                <c:pt idx="2">
                  <c:v>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35-4E6A-8FC9-0155F966F59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1 категория</c:v>
                </c:pt>
                <c:pt idx="2">
                  <c:v>2 категория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B5-4A8D-869F-9F5AC32189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-22"/>
        <c:axId val="84021248"/>
        <c:axId val="84022784"/>
      </c:barChart>
      <c:catAx>
        <c:axId val="840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022784"/>
        <c:crosses val="autoZero"/>
        <c:auto val="1"/>
        <c:lblAlgn val="ctr"/>
        <c:lblOffset val="100"/>
        <c:noMultiLvlLbl val="0"/>
      </c:catAx>
      <c:valAx>
        <c:axId val="84022784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84021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686493768311194E-2"/>
          <c:y val="0.90667967592106502"/>
          <c:w val="0.89999987608476772"/>
          <c:h val="7.6707553743445983E-2"/>
        </c:manualLayout>
      </c:layout>
      <c:overlay val="0"/>
      <c:txPr>
        <a:bodyPr rot="0" vert="horz"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485099838682915E-2"/>
          <c:y val="4.3544334257156883E-2"/>
          <c:w val="0.5479058459399625"/>
          <c:h val="0.956455665742842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1B-427D-B900-DD0A62508A5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1B-427D-B900-DD0A62508A5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1B-427D-B900-DD0A62508A5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1B-427D-B900-DD0A62508A5F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E1B-427D-B900-DD0A62508A5F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E1B-427D-B900-DD0A62508A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E1B-427D-B900-DD0A62508A5F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E1B-427D-B900-DD0A62508A5F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E1B-427D-B900-DD0A62508A5F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E1B-427D-B900-DD0A62508A5F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E1B-427D-B900-DD0A62508A5F}"/>
              </c:ext>
            </c:extLst>
          </c:dPt>
          <c:dPt>
            <c:idx val="11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E1B-427D-B900-DD0A62508A5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E1B-427D-B900-DD0A62508A5F}"/>
              </c:ext>
            </c:extLst>
          </c:dPt>
          <c:dPt>
            <c:idx val="1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E1B-427D-B900-DD0A62508A5F}"/>
              </c:ext>
            </c:extLst>
          </c:dPt>
          <c:dPt>
            <c:idx val="1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6E1B-427D-B900-DD0A62508A5F}"/>
              </c:ext>
            </c:extLst>
          </c:dPt>
          <c:dPt>
            <c:idx val="15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6E1B-427D-B900-DD0A62508A5F}"/>
              </c:ext>
            </c:extLst>
          </c:dPt>
          <c:dPt>
            <c:idx val="16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6E1B-427D-B900-DD0A62508A5F}"/>
              </c:ext>
            </c:extLst>
          </c:dPt>
          <c:dPt>
            <c:idx val="17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6E1B-427D-B900-DD0A62508A5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6E1B-427D-B900-DD0A62508A5F}"/>
              </c:ext>
            </c:extLst>
          </c:dPt>
          <c:dPt>
            <c:idx val="19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6E1B-427D-B900-DD0A62508A5F}"/>
              </c:ext>
            </c:extLst>
          </c:dPt>
          <c:dPt>
            <c:idx val="2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6E1B-427D-B900-DD0A62508A5F}"/>
              </c:ext>
            </c:extLst>
          </c:dPt>
          <c:dPt>
            <c:idx val="21"/>
            <c:bubble3D val="0"/>
            <c:spPr>
              <a:solidFill>
                <a:schemeClr val="accent1">
                  <a:lumMod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6E1B-427D-B900-DD0A62508A5F}"/>
              </c:ext>
            </c:extLst>
          </c:dPt>
          <c:dPt>
            <c:idx val="22"/>
            <c:bubble3D val="0"/>
            <c:spPr>
              <a:solidFill>
                <a:schemeClr val="accent3">
                  <a:lumMod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6E1B-427D-B900-DD0A62508A5F}"/>
              </c:ext>
            </c:extLst>
          </c:dPt>
          <c:dPt>
            <c:idx val="23"/>
            <c:bubble3D val="0"/>
            <c:spPr>
              <a:solidFill>
                <a:schemeClr val="accent5">
                  <a:lumMod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6E1B-427D-B900-DD0A62508A5F}"/>
              </c:ext>
            </c:extLst>
          </c:dPt>
          <c:dPt>
            <c:idx val="24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6E1B-427D-B900-DD0A62508A5F}"/>
              </c:ext>
            </c:extLst>
          </c:dPt>
          <c:dPt>
            <c:idx val="25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6E1B-427D-B900-DD0A62508A5F}"/>
              </c:ext>
            </c:extLst>
          </c:dPt>
          <c:dPt>
            <c:idx val="26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6E1B-427D-B900-DD0A62508A5F}"/>
              </c:ext>
            </c:extLst>
          </c:dPt>
          <c:dPt>
            <c:idx val="27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6E1B-427D-B900-DD0A62508A5F}"/>
              </c:ext>
            </c:extLst>
          </c:dPt>
          <c:dPt>
            <c:idx val="28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6E1B-427D-B900-DD0A62508A5F}"/>
              </c:ext>
            </c:extLst>
          </c:dPt>
          <c:dPt>
            <c:idx val="29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6E1B-427D-B900-DD0A62508A5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Лист3!$A$1:$A$30</c:f>
              <c:strCache>
                <c:ptCount val="30"/>
                <c:pt idx="1">
                  <c:v>ГКП на ПХВ "Детская городская клиническая инфекционная больница" УЗ г. Алматы</c:v>
                </c:pt>
                <c:pt idx="2">
                  <c:v>ТОО "Детская стоматологическая поликлиника города Алматы"</c:v>
                </c:pt>
                <c:pt idx="3">
                  <c:v>ГКП "Городской центр репродукции человека" на ПХВ УЗ г. Алматы</c:v>
                </c:pt>
                <c:pt idx="4">
                  <c:v>ТОО "СОЦИАЛЬНАЯ ДЕТСКАЯ СТОМАТОЛОГИЯ"</c:v>
                </c:pt>
                <c:pt idx="5">
                  <c:v>ГКП на ПХВ "Городская клиническая инфекционная больница имени Изатимы Жекеновой" УЗ г. Алматы</c:v>
                </c:pt>
                <c:pt idx="6">
                  <c:v>Филиал ТОО "КДЛ ОЛИМП" в г. Алматы</c:v>
                </c:pt>
                <c:pt idx="7">
                  <c:v>ТОО "Областная детская стоматологическая поликлиника"</c:v>
                </c:pt>
                <c:pt idx="8">
                  <c:v>ТОО "Центральная стоматологическая поликлиника города Алматы"</c:v>
                </c:pt>
                <c:pt idx="9">
                  <c:v>КГП на ПХВ "Городская поликлиника №5" УОЗ г. Алматы</c:v>
                </c:pt>
                <c:pt idx="10">
                  <c:v>КГП на ПХВ "Алматинский онкологический центр" УОЗ г. Алматы</c:v>
                </c:pt>
                <c:pt idx="11">
                  <c:v>АО "Научный центр акушерства, гинекологии и перинатологии"</c:v>
                </c:pt>
                <c:pt idx="12">
                  <c:v>ТОО "Региональный диагностический центр"</c:v>
                </c:pt>
                <c:pt idx="13">
                  <c:v>ГКП на ПХВ "Городской ревматологический центр" УЗ г. Алматы</c:v>
                </c:pt>
                <c:pt idx="14">
                  <c:v>ТОО "Мария Клиник"</c:v>
                </c:pt>
                <c:pt idx="15">
                  <c:v>КГП на ПХВ "Городское патолого-анатомическое бюро" УЗ г. Алматы</c:v>
                </c:pt>
                <c:pt idx="16">
                  <c:v>ТОО "Неврология эпилептология и реабилитация"</c:v>
                </c:pt>
                <c:pt idx="17">
                  <c:v>КГП на ПХВ "Детская городская клиническая больница №2" УОЗ г. Алматы</c:v>
                </c:pt>
                <c:pt idx="18">
                  <c:v>КГП на ПХВ "Центр фтизиопульмонологии" УОЗ г. Алматы</c:v>
                </c:pt>
                <c:pt idx="19">
                  <c:v>КГП на ПХВ "Городская клиническая больница №5" УОЗ г. Алматы</c:v>
                </c:pt>
                <c:pt idx="20">
                  <c:v>КГП на ПХВ "Городская поликлиника №10" УОЗ г. Алматы</c:v>
                </c:pt>
                <c:pt idx="21">
                  <c:v>КГП на ПХВ "Городская поликлиника №11" УОЗ г. Алматы</c:v>
                </c:pt>
                <c:pt idx="22">
                  <c:v>КГП на ПХВ "Центр перинатологии и детской кардиохирургии" УОЗ г. Алматы</c:v>
                </c:pt>
                <c:pt idx="23">
                  <c:v>КГП на ПХВ "Городская клиническая больница №7" УОЗ г. Алматы</c:v>
                </c:pt>
                <c:pt idx="24">
                  <c:v>ГКП на ПХВ "Центр детской неотложной медицинской помощи" УЗ г. Алматы</c:v>
                </c:pt>
                <c:pt idx="25">
                  <c:v>АО "Национальный научный центр хирургии имени А.Н.Сызганова"</c:v>
                </c:pt>
                <c:pt idx="26">
                  <c:v>КГП на ПХВ "Городская поликлиника №6" УОЗ г. Алматы</c:v>
                </c:pt>
                <c:pt idx="27">
                  <c:v>ГКП на ПХВ "Кожно-венерологический диспансер" УЗ г. Алматы</c:v>
                </c:pt>
                <c:pt idx="28">
                  <c:v>КГП на ПХВ "Городская поликлиника №8" УОЗ г. Алматы</c:v>
                </c:pt>
                <c:pt idx="29">
                  <c:v>Другие</c:v>
                </c:pt>
              </c:strCache>
            </c:strRef>
          </c:cat>
          <c:val>
            <c:numRef>
              <c:f>Лист3!$B$1:$B$30</c:f>
              <c:numCache>
                <c:formatCode>0.0</c:formatCode>
                <c:ptCount val="30"/>
                <c:pt idx="0" formatCode="General">
                  <c:v>0</c:v>
                </c:pt>
                <c:pt idx="1">
                  <c:v>39.782379210582221</c:v>
                </c:pt>
                <c:pt idx="2">
                  <c:v>9.575247931024677</c:v>
                </c:pt>
                <c:pt idx="3">
                  <c:v>4.5437886586081415</c:v>
                </c:pt>
                <c:pt idx="4">
                  <c:v>4.3293893698776458</c:v>
                </c:pt>
                <c:pt idx="5">
                  <c:v>4.1813412188199557</c:v>
                </c:pt>
                <c:pt idx="6">
                  <c:v>3.6215803640897999</c:v>
                </c:pt>
                <c:pt idx="7">
                  <c:v>3.1112100903399269</c:v>
                </c:pt>
                <c:pt idx="8">
                  <c:v>2.9035868115208858</c:v>
                </c:pt>
                <c:pt idx="9">
                  <c:v>2.8243323152427151</c:v>
                </c:pt>
                <c:pt idx="10">
                  <c:v>2.5425237959182931</c:v>
                </c:pt>
                <c:pt idx="11">
                  <c:v>2.1260331717144112</c:v>
                </c:pt>
                <c:pt idx="12">
                  <c:v>1.6442215043280111</c:v>
                </c:pt>
                <c:pt idx="13">
                  <c:v>1.3889228393114845</c:v>
                </c:pt>
                <c:pt idx="14">
                  <c:v>1.330554930579364</c:v>
                </c:pt>
                <c:pt idx="15">
                  <c:v>1.071862884768654</c:v>
                </c:pt>
                <c:pt idx="16">
                  <c:v>0.63465169385133802</c:v>
                </c:pt>
                <c:pt idx="17">
                  <c:v>0.62474600273464509</c:v>
                </c:pt>
                <c:pt idx="18">
                  <c:v>0.51439146272165337</c:v>
                </c:pt>
                <c:pt idx="19">
                  <c:v>0.40004466464256305</c:v>
                </c:pt>
                <c:pt idx="20">
                  <c:v>0.27097079406290236</c:v>
                </c:pt>
                <c:pt idx="21">
                  <c:v>0.25774856667913743</c:v>
                </c:pt>
                <c:pt idx="22">
                  <c:v>0.24108040937796626</c:v>
                </c:pt>
                <c:pt idx="23">
                  <c:v>0.23590534323816506</c:v>
                </c:pt>
                <c:pt idx="24">
                  <c:v>0.22887639347641714</c:v>
                </c:pt>
                <c:pt idx="25">
                  <c:v>0.19223430503290465</c:v>
                </c:pt>
                <c:pt idx="26">
                  <c:v>9.6409279152190552E-2</c:v>
                </c:pt>
                <c:pt idx="27">
                  <c:v>7.4872778131297335E-2</c:v>
                </c:pt>
                <c:pt idx="28">
                  <c:v>6.9231119848135653E-2</c:v>
                </c:pt>
                <c:pt idx="29">
                  <c:v>11.18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6E1B-427D-B900-DD0A62508A5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1328797217442601"/>
          <c:y val="7.1534894144720919E-3"/>
          <c:w val="0.4867120278255741"/>
          <c:h val="0.992846510585528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643AF-02CE-49A3-963A-AA5A6CBBE089}" type="doc">
      <dgm:prSet loTypeId="urn:microsoft.com/office/officeart/2005/8/layout/vList3#1" loCatId="list" qsTypeId="urn:microsoft.com/office/officeart/2005/8/quickstyle/simple1" qsCatId="simple" csTypeId="urn:microsoft.com/office/officeart/2005/8/colors/accent0_1" csCatId="mainScheme" phldr="1"/>
      <dgm:spPr/>
    </dgm:pt>
    <dgm:pt modelId="{A5070609-3F5C-4BA5-B7D1-D2D656BFDBE6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качественной, доступной, безопасной медицинской помощи по семейному принципу</a:t>
          </a:r>
          <a:endParaRPr lang="ru-RU" b="0" dirty="0"/>
        </a:p>
      </dgm:t>
    </dgm:pt>
    <dgm:pt modelId="{D0158990-52A0-49CE-98C5-233E59EE75FF}" type="parTrans" cxnId="{B54F8F1F-26DD-4729-B283-1ADBC767E035}">
      <dgm:prSet/>
      <dgm:spPr/>
      <dgm:t>
        <a:bodyPr/>
        <a:lstStyle/>
        <a:p>
          <a:endParaRPr lang="ru-RU"/>
        </a:p>
      </dgm:t>
    </dgm:pt>
    <dgm:pt modelId="{356CFF22-3748-4D4D-B344-3CC9193E48AF}" type="sibTrans" cxnId="{B54F8F1F-26DD-4729-B283-1ADBC767E035}">
      <dgm:prSet/>
      <dgm:spPr/>
      <dgm:t>
        <a:bodyPr/>
        <a:lstStyle/>
        <a:p>
          <a:endParaRPr lang="ru-RU"/>
        </a:p>
      </dgm:t>
    </dgm:pt>
    <dgm:pt modelId="{5559E417-B811-409E-A85C-1D2B6C87320D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Профессионализм и применение доказательной медицины при оказании ПМСП</a:t>
          </a:r>
          <a:endParaRPr lang="ru-RU" b="0" dirty="0"/>
        </a:p>
      </dgm:t>
    </dgm:pt>
    <dgm:pt modelId="{D153BB8B-3675-4360-88B6-78C3BF4CF0FA}" type="parTrans" cxnId="{FB90839A-AF63-4A23-8B9C-763B99305658}">
      <dgm:prSet/>
      <dgm:spPr/>
      <dgm:t>
        <a:bodyPr/>
        <a:lstStyle/>
        <a:p>
          <a:endParaRPr lang="ru-RU"/>
        </a:p>
      </dgm:t>
    </dgm:pt>
    <dgm:pt modelId="{0C2E4542-1573-45B0-90BC-EA9C10CBC3F1}" type="sibTrans" cxnId="{FB90839A-AF63-4A23-8B9C-763B99305658}">
      <dgm:prSet/>
      <dgm:spPr/>
      <dgm:t>
        <a:bodyPr/>
        <a:lstStyle/>
        <a:p>
          <a:endParaRPr lang="ru-RU"/>
        </a:p>
      </dgm:t>
    </dgm:pt>
    <dgm:pt modelId="{E23FE8DE-F966-4543-88B2-6227FD6BCBD4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Партнерство с пациентами и их родственниками</a:t>
          </a:r>
          <a:endParaRPr lang="ru-RU" b="0" dirty="0"/>
        </a:p>
      </dgm:t>
    </dgm:pt>
    <dgm:pt modelId="{35ADF481-ED9A-4E1C-94D6-47980229C092}" type="parTrans" cxnId="{387727C4-C5A3-412F-8500-A8399BE9AC0F}">
      <dgm:prSet/>
      <dgm:spPr/>
      <dgm:t>
        <a:bodyPr/>
        <a:lstStyle/>
        <a:p>
          <a:endParaRPr lang="ru-RU"/>
        </a:p>
      </dgm:t>
    </dgm:pt>
    <dgm:pt modelId="{6326A92B-BF8C-456A-A167-F77195044449}" type="sibTrans" cxnId="{387727C4-C5A3-412F-8500-A8399BE9AC0F}">
      <dgm:prSet/>
      <dgm:spPr/>
      <dgm:t>
        <a:bodyPr/>
        <a:lstStyle/>
        <a:p>
          <a:endParaRPr lang="ru-RU"/>
        </a:p>
      </dgm:t>
    </dgm:pt>
    <dgm:pt modelId="{B6973385-ED6C-4C9C-98DE-5CEE5BDAC624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высокого рейтинга и лидерства среди организаций ПМСП</a:t>
          </a:r>
          <a:endParaRPr lang="ru-RU" b="0" dirty="0"/>
        </a:p>
      </dgm:t>
    </dgm:pt>
    <dgm:pt modelId="{C7B63986-A774-4F12-B2E1-0293DD4002C5}" type="parTrans" cxnId="{A1A5CFAD-2D9D-4690-BDD3-0B9C3D9C085F}">
      <dgm:prSet/>
      <dgm:spPr/>
      <dgm:t>
        <a:bodyPr/>
        <a:lstStyle/>
        <a:p>
          <a:endParaRPr lang="ru-RU"/>
        </a:p>
      </dgm:t>
    </dgm:pt>
    <dgm:pt modelId="{B941AB1A-BED8-4D74-A4C5-F0C9F79BA21C}" type="sibTrans" cxnId="{A1A5CFAD-2D9D-4690-BDD3-0B9C3D9C085F}">
      <dgm:prSet/>
      <dgm:spPr/>
      <dgm:t>
        <a:bodyPr/>
        <a:lstStyle/>
        <a:p>
          <a:endParaRPr lang="ru-RU"/>
        </a:p>
      </dgm:t>
    </dgm:pt>
    <dgm:pt modelId="{49120C55-7EAB-4C95-BA02-5B6C8F90B27B}" type="pres">
      <dgm:prSet presAssocID="{314643AF-02CE-49A3-963A-AA5A6CBBE089}" presName="linearFlow" presStyleCnt="0">
        <dgm:presLayoutVars>
          <dgm:dir/>
          <dgm:resizeHandles val="exact"/>
        </dgm:presLayoutVars>
      </dgm:prSet>
      <dgm:spPr/>
    </dgm:pt>
    <dgm:pt modelId="{EF2D81DF-0064-4583-B754-B6FAC70CE9B6}" type="pres">
      <dgm:prSet presAssocID="{A5070609-3F5C-4BA5-B7D1-D2D656BFDBE6}" presName="composite" presStyleCnt="0"/>
      <dgm:spPr/>
    </dgm:pt>
    <dgm:pt modelId="{8C439663-5623-42FA-8689-670A288EA62B}" type="pres">
      <dgm:prSet presAssocID="{A5070609-3F5C-4BA5-B7D1-D2D656BFDBE6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DA4A1A33-A970-486C-A46E-448DFCB42969}" type="pres">
      <dgm:prSet presAssocID="{A5070609-3F5C-4BA5-B7D1-D2D656BFDBE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5A86D-9C03-4F87-96A2-685BCD701DF3}" type="pres">
      <dgm:prSet presAssocID="{356CFF22-3748-4D4D-B344-3CC9193E48AF}" presName="spacing" presStyleCnt="0"/>
      <dgm:spPr/>
    </dgm:pt>
    <dgm:pt modelId="{A0E63610-2C7A-48DE-9DFF-B56ED3E09A3D}" type="pres">
      <dgm:prSet presAssocID="{5559E417-B811-409E-A85C-1D2B6C87320D}" presName="composite" presStyleCnt="0"/>
      <dgm:spPr/>
    </dgm:pt>
    <dgm:pt modelId="{ACE3FF85-2A5E-449D-AA18-C728EBFC7310}" type="pres">
      <dgm:prSet presAssocID="{5559E417-B811-409E-A85C-1D2B6C87320D}" presName="imgShp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145D6BE0-FDD2-4DFF-AC3E-C4B50AFCAFF6}" type="pres">
      <dgm:prSet presAssocID="{5559E417-B811-409E-A85C-1D2B6C87320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2EDC5-0B2A-4123-9E25-F51EE3F6653B}" type="pres">
      <dgm:prSet presAssocID="{0C2E4542-1573-45B0-90BC-EA9C10CBC3F1}" presName="spacing" presStyleCnt="0"/>
      <dgm:spPr/>
    </dgm:pt>
    <dgm:pt modelId="{8EB5BE94-D265-43F6-B4E0-D99D18652F25}" type="pres">
      <dgm:prSet presAssocID="{E23FE8DE-F966-4543-88B2-6227FD6BCBD4}" presName="composite" presStyleCnt="0"/>
      <dgm:spPr/>
    </dgm:pt>
    <dgm:pt modelId="{ACFBC6B4-B9AA-4E22-94F0-74CDA4C7E0A5}" type="pres">
      <dgm:prSet presAssocID="{E23FE8DE-F966-4543-88B2-6227FD6BCBD4}" presName="imgShp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36DFF930-A187-4E68-BB20-801644443607}" type="pres">
      <dgm:prSet presAssocID="{E23FE8DE-F966-4543-88B2-6227FD6BCBD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F33D5-B299-4336-9B4A-F98D040000A7}" type="pres">
      <dgm:prSet presAssocID="{6326A92B-BF8C-456A-A167-F77195044449}" presName="spacing" presStyleCnt="0"/>
      <dgm:spPr/>
    </dgm:pt>
    <dgm:pt modelId="{C0EE791E-EFE8-43CF-8231-AD28BFD18D42}" type="pres">
      <dgm:prSet presAssocID="{B6973385-ED6C-4C9C-98DE-5CEE5BDAC624}" presName="composite" presStyleCnt="0"/>
      <dgm:spPr/>
    </dgm:pt>
    <dgm:pt modelId="{F3DEC33F-9398-4E55-8430-134FDDFA9EA1}" type="pres">
      <dgm:prSet presAssocID="{B6973385-ED6C-4C9C-98DE-5CEE5BDAC624}" presName="imgShp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03B74B4B-8D1C-44C8-A92C-45D7749BD590}" type="pres">
      <dgm:prSet presAssocID="{B6973385-ED6C-4C9C-98DE-5CEE5BDAC62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824627-7668-4795-A4B5-4B9DDF7F9CAA}" type="presOf" srcId="{5559E417-B811-409E-A85C-1D2B6C87320D}" destId="{145D6BE0-FDD2-4DFF-AC3E-C4B50AFCAFF6}" srcOrd="0" destOrd="0" presId="urn:microsoft.com/office/officeart/2005/8/layout/vList3#1"/>
    <dgm:cxn modelId="{E379F846-21A8-4AF5-8B3D-35B083125E01}" type="presOf" srcId="{314643AF-02CE-49A3-963A-AA5A6CBBE089}" destId="{49120C55-7EAB-4C95-BA02-5B6C8F90B27B}" srcOrd="0" destOrd="0" presId="urn:microsoft.com/office/officeart/2005/8/layout/vList3#1"/>
    <dgm:cxn modelId="{FB90839A-AF63-4A23-8B9C-763B99305658}" srcId="{314643AF-02CE-49A3-963A-AA5A6CBBE089}" destId="{5559E417-B811-409E-A85C-1D2B6C87320D}" srcOrd="1" destOrd="0" parTransId="{D153BB8B-3675-4360-88B6-78C3BF4CF0FA}" sibTransId="{0C2E4542-1573-45B0-90BC-EA9C10CBC3F1}"/>
    <dgm:cxn modelId="{B8B375E9-44B7-4134-BFD3-90C4C0188081}" type="presOf" srcId="{B6973385-ED6C-4C9C-98DE-5CEE5BDAC624}" destId="{03B74B4B-8D1C-44C8-A92C-45D7749BD590}" srcOrd="0" destOrd="0" presId="urn:microsoft.com/office/officeart/2005/8/layout/vList3#1"/>
    <dgm:cxn modelId="{387727C4-C5A3-412F-8500-A8399BE9AC0F}" srcId="{314643AF-02CE-49A3-963A-AA5A6CBBE089}" destId="{E23FE8DE-F966-4543-88B2-6227FD6BCBD4}" srcOrd="2" destOrd="0" parTransId="{35ADF481-ED9A-4E1C-94D6-47980229C092}" sibTransId="{6326A92B-BF8C-456A-A167-F77195044449}"/>
    <dgm:cxn modelId="{B54F8F1F-26DD-4729-B283-1ADBC767E035}" srcId="{314643AF-02CE-49A3-963A-AA5A6CBBE089}" destId="{A5070609-3F5C-4BA5-B7D1-D2D656BFDBE6}" srcOrd="0" destOrd="0" parTransId="{D0158990-52A0-49CE-98C5-233E59EE75FF}" sibTransId="{356CFF22-3748-4D4D-B344-3CC9193E48AF}"/>
    <dgm:cxn modelId="{A1A5CFAD-2D9D-4690-BDD3-0B9C3D9C085F}" srcId="{314643AF-02CE-49A3-963A-AA5A6CBBE089}" destId="{B6973385-ED6C-4C9C-98DE-5CEE5BDAC624}" srcOrd="3" destOrd="0" parTransId="{C7B63986-A774-4F12-B2E1-0293DD4002C5}" sibTransId="{B941AB1A-BED8-4D74-A4C5-F0C9F79BA21C}"/>
    <dgm:cxn modelId="{DCCB172A-A080-4D6F-9044-95F42D4EF2ED}" type="presOf" srcId="{A5070609-3F5C-4BA5-B7D1-D2D656BFDBE6}" destId="{DA4A1A33-A970-486C-A46E-448DFCB42969}" srcOrd="0" destOrd="0" presId="urn:microsoft.com/office/officeart/2005/8/layout/vList3#1"/>
    <dgm:cxn modelId="{83C4E51F-550C-4FF3-B3D7-4A553995EE73}" type="presOf" srcId="{E23FE8DE-F966-4543-88B2-6227FD6BCBD4}" destId="{36DFF930-A187-4E68-BB20-801644443607}" srcOrd="0" destOrd="0" presId="urn:microsoft.com/office/officeart/2005/8/layout/vList3#1"/>
    <dgm:cxn modelId="{ED9E0F2C-C91E-41E2-BEB1-1E5C292AA032}" type="presParOf" srcId="{49120C55-7EAB-4C95-BA02-5B6C8F90B27B}" destId="{EF2D81DF-0064-4583-B754-B6FAC70CE9B6}" srcOrd="0" destOrd="0" presId="urn:microsoft.com/office/officeart/2005/8/layout/vList3#1"/>
    <dgm:cxn modelId="{0F843672-4EE9-42B4-920C-84F8074BF3CC}" type="presParOf" srcId="{EF2D81DF-0064-4583-B754-B6FAC70CE9B6}" destId="{8C439663-5623-42FA-8689-670A288EA62B}" srcOrd="0" destOrd="0" presId="urn:microsoft.com/office/officeart/2005/8/layout/vList3#1"/>
    <dgm:cxn modelId="{C09D8FB6-28AE-4DF5-9DA4-2F421652C325}" type="presParOf" srcId="{EF2D81DF-0064-4583-B754-B6FAC70CE9B6}" destId="{DA4A1A33-A970-486C-A46E-448DFCB42969}" srcOrd="1" destOrd="0" presId="urn:microsoft.com/office/officeart/2005/8/layout/vList3#1"/>
    <dgm:cxn modelId="{5D0CB395-7632-479F-B5C9-A3EECD10D240}" type="presParOf" srcId="{49120C55-7EAB-4C95-BA02-5B6C8F90B27B}" destId="{ABF5A86D-9C03-4F87-96A2-685BCD701DF3}" srcOrd="1" destOrd="0" presId="urn:microsoft.com/office/officeart/2005/8/layout/vList3#1"/>
    <dgm:cxn modelId="{4441983E-CAE3-4FE9-85B3-F49F96FFEDE5}" type="presParOf" srcId="{49120C55-7EAB-4C95-BA02-5B6C8F90B27B}" destId="{A0E63610-2C7A-48DE-9DFF-B56ED3E09A3D}" srcOrd="2" destOrd="0" presId="urn:microsoft.com/office/officeart/2005/8/layout/vList3#1"/>
    <dgm:cxn modelId="{39817D93-5022-4AF0-8BC4-9BDF3B12FC49}" type="presParOf" srcId="{A0E63610-2C7A-48DE-9DFF-B56ED3E09A3D}" destId="{ACE3FF85-2A5E-449D-AA18-C728EBFC7310}" srcOrd="0" destOrd="0" presId="urn:microsoft.com/office/officeart/2005/8/layout/vList3#1"/>
    <dgm:cxn modelId="{4AF54EC7-A237-4F1C-B989-92B2A18630ED}" type="presParOf" srcId="{A0E63610-2C7A-48DE-9DFF-B56ED3E09A3D}" destId="{145D6BE0-FDD2-4DFF-AC3E-C4B50AFCAFF6}" srcOrd="1" destOrd="0" presId="urn:microsoft.com/office/officeart/2005/8/layout/vList3#1"/>
    <dgm:cxn modelId="{87BA7042-29CC-45D1-AFAA-69208188C3E2}" type="presParOf" srcId="{49120C55-7EAB-4C95-BA02-5B6C8F90B27B}" destId="{2522EDC5-0B2A-4123-9E25-F51EE3F6653B}" srcOrd="3" destOrd="0" presId="urn:microsoft.com/office/officeart/2005/8/layout/vList3#1"/>
    <dgm:cxn modelId="{B8CF3DBB-DA61-44D8-A7AF-78BA06CD0D0F}" type="presParOf" srcId="{49120C55-7EAB-4C95-BA02-5B6C8F90B27B}" destId="{8EB5BE94-D265-43F6-B4E0-D99D18652F25}" srcOrd="4" destOrd="0" presId="urn:microsoft.com/office/officeart/2005/8/layout/vList3#1"/>
    <dgm:cxn modelId="{B6910D04-C9B8-46E4-8512-8851551FD089}" type="presParOf" srcId="{8EB5BE94-D265-43F6-B4E0-D99D18652F25}" destId="{ACFBC6B4-B9AA-4E22-94F0-74CDA4C7E0A5}" srcOrd="0" destOrd="0" presId="urn:microsoft.com/office/officeart/2005/8/layout/vList3#1"/>
    <dgm:cxn modelId="{70FE2061-A27A-4E3D-9B3B-E4ACB0834962}" type="presParOf" srcId="{8EB5BE94-D265-43F6-B4E0-D99D18652F25}" destId="{36DFF930-A187-4E68-BB20-801644443607}" srcOrd="1" destOrd="0" presId="urn:microsoft.com/office/officeart/2005/8/layout/vList3#1"/>
    <dgm:cxn modelId="{A06D32DC-05BA-4F92-A2AD-6223D381459F}" type="presParOf" srcId="{49120C55-7EAB-4C95-BA02-5B6C8F90B27B}" destId="{81AF33D5-B299-4336-9B4A-F98D040000A7}" srcOrd="5" destOrd="0" presId="urn:microsoft.com/office/officeart/2005/8/layout/vList3#1"/>
    <dgm:cxn modelId="{7A7136C1-CD40-4B74-8733-B6EA2679B577}" type="presParOf" srcId="{49120C55-7EAB-4C95-BA02-5B6C8F90B27B}" destId="{C0EE791E-EFE8-43CF-8231-AD28BFD18D42}" srcOrd="6" destOrd="0" presId="urn:microsoft.com/office/officeart/2005/8/layout/vList3#1"/>
    <dgm:cxn modelId="{8E211047-50B7-414C-8892-1A465DDC2CC0}" type="presParOf" srcId="{C0EE791E-EFE8-43CF-8231-AD28BFD18D42}" destId="{F3DEC33F-9398-4E55-8430-134FDDFA9EA1}" srcOrd="0" destOrd="0" presId="urn:microsoft.com/office/officeart/2005/8/layout/vList3#1"/>
    <dgm:cxn modelId="{72468FCB-C575-4CF5-9B9D-B0EF9769045D}" type="presParOf" srcId="{C0EE791E-EFE8-43CF-8231-AD28BFD18D42}" destId="{03B74B4B-8D1C-44C8-A92C-45D7749BD59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595D00-B635-490C-B4D2-9992DC6BF54C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C82057B-3C5F-4D45-9620-D87018EC58B8}">
      <dgm:prSet phldrT="[Текст]"/>
      <dgm:spPr>
        <a:solidFill>
          <a:srgbClr val="0066FF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Качество. Профессионализм. Ответственность.</a:t>
          </a:r>
        </a:p>
      </dgm:t>
    </dgm:pt>
    <dgm:pt modelId="{C160CCBB-EEE9-4DCA-A166-1459837142A7}" type="parTrans" cxnId="{AD1667FD-A2C1-44B3-AF71-2742B91E92CB}">
      <dgm:prSet/>
      <dgm:spPr/>
      <dgm:t>
        <a:bodyPr/>
        <a:lstStyle/>
        <a:p>
          <a:endParaRPr lang="ru-RU"/>
        </a:p>
      </dgm:t>
    </dgm:pt>
    <dgm:pt modelId="{FEF7CD19-672A-4587-A0D4-430373AF89DF}" type="sibTrans" cxnId="{AD1667FD-A2C1-44B3-AF71-2742B91E92CB}">
      <dgm:prSet/>
      <dgm:spPr/>
      <dgm:t>
        <a:bodyPr/>
        <a:lstStyle/>
        <a:p>
          <a:endParaRPr lang="ru-RU"/>
        </a:p>
      </dgm:t>
    </dgm:pt>
    <dgm:pt modelId="{2F457EBE-3213-4690-997F-00C8895FC453}" type="pres">
      <dgm:prSet presAssocID="{07595D00-B635-490C-B4D2-9992DC6BF54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95FAF7-5478-4F07-8E53-2FB34904082B}" type="pres">
      <dgm:prSet presAssocID="{AC82057B-3C5F-4D45-9620-D87018EC58B8}" presName="horFlow" presStyleCnt="0"/>
      <dgm:spPr/>
    </dgm:pt>
    <dgm:pt modelId="{B6103610-3F73-4409-A4A1-928161ABDAC6}" type="pres">
      <dgm:prSet presAssocID="{AC82057B-3C5F-4D45-9620-D87018EC58B8}" presName="bigChev" presStyleLbl="node1" presStyleIdx="0" presStyleCnt="1" custScaleY="16446" custLinFactNeighborX="-928" custLinFactNeighborY="-769"/>
      <dgm:spPr/>
      <dgm:t>
        <a:bodyPr/>
        <a:lstStyle/>
        <a:p>
          <a:endParaRPr lang="ru-RU"/>
        </a:p>
      </dgm:t>
    </dgm:pt>
  </dgm:ptLst>
  <dgm:cxnLst>
    <dgm:cxn modelId="{AD1667FD-A2C1-44B3-AF71-2742B91E92CB}" srcId="{07595D00-B635-490C-B4D2-9992DC6BF54C}" destId="{AC82057B-3C5F-4D45-9620-D87018EC58B8}" srcOrd="0" destOrd="0" parTransId="{C160CCBB-EEE9-4DCA-A166-1459837142A7}" sibTransId="{FEF7CD19-672A-4587-A0D4-430373AF89DF}"/>
    <dgm:cxn modelId="{F84024C3-A7E6-40E8-BDC0-6414BF4AC5C4}" type="presOf" srcId="{07595D00-B635-490C-B4D2-9992DC6BF54C}" destId="{2F457EBE-3213-4690-997F-00C8895FC453}" srcOrd="0" destOrd="0" presId="urn:microsoft.com/office/officeart/2005/8/layout/lProcess3"/>
    <dgm:cxn modelId="{C5BA1B1D-F92F-43FF-BBC1-DD417E892510}" type="presOf" srcId="{AC82057B-3C5F-4D45-9620-D87018EC58B8}" destId="{B6103610-3F73-4409-A4A1-928161ABDAC6}" srcOrd="0" destOrd="0" presId="urn:microsoft.com/office/officeart/2005/8/layout/lProcess3"/>
    <dgm:cxn modelId="{E64B3BF4-AE52-45B3-BFA4-7EEB79B9A4E4}" type="presParOf" srcId="{2F457EBE-3213-4690-997F-00C8895FC453}" destId="{BB95FAF7-5478-4F07-8E53-2FB34904082B}" srcOrd="0" destOrd="0" presId="urn:microsoft.com/office/officeart/2005/8/layout/lProcess3"/>
    <dgm:cxn modelId="{D1C031F9-AE80-4EA3-BD37-96C4100C41E9}" type="presParOf" srcId="{BB95FAF7-5478-4F07-8E53-2FB34904082B}" destId="{B6103610-3F73-4409-A4A1-928161ABDAC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359B21-FC37-4CD5-87BE-DBB21510A4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B6E1368-DAC2-4412-87A1-3CCB32FBB60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23 ноября 2015г. было введено в эксплуатацию новое типовое 4-этажное здание, ГКП ПХВ «Городская поликлиника №29» </a:t>
          </a:r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. Алматы с населением – </a:t>
          </a:r>
          <a:r>
            <a:rPr lang="ru-RU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</a:t>
          </a:r>
          <a:r>
            <a:rPr lang="ru-RU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636</a:t>
          </a:r>
          <a:endParaRPr lang="ru-RU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2022 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г. – 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60629 </a:t>
          </a:r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(прирост 97,9%)</a:t>
          </a:r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2BB296-E54F-4344-B635-7F2A3765275C}" type="parTrans" cxnId="{D8C77652-80F4-4284-97CB-BDD6F72E7FEA}">
      <dgm:prSet/>
      <dgm:spPr/>
      <dgm:t>
        <a:bodyPr/>
        <a:lstStyle/>
        <a:p>
          <a:endParaRPr lang="ru-RU"/>
        </a:p>
      </dgm:t>
    </dgm:pt>
    <dgm:pt modelId="{BFC6796E-AB09-4A79-BF21-22BCEBDD201F}" type="sibTrans" cxnId="{D8C77652-80F4-4284-97CB-BDD6F72E7FEA}">
      <dgm:prSet/>
      <dgm:spPr/>
      <dgm:t>
        <a:bodyPr/>
        <a:lstStyle/>
        <a:p>
          <a:endParaRPr lang="ru-RU"/>
        </a:p>
      </dgm:t>
    </dgm:pt>
    <dgm:pt modelId="{FC9A06BF-0B60-422D-B0B3-D8BDD3E483D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Мощность  основного здания– </a:t>
          </a:r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500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посещений в смену. </a:t>
          </a:r>
          <a:endParaRPr lang="ru-RU" sz="21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Мощность ВА «</a:t>
          </a:r>
          <a:r>
            <a:rPr lang="ru-RU" sz="2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Мадениет</a:t>
          </a:r>
          <a:r>
            <a: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посещений в смену </a:t>
          </a:r>
        </a:p>
      </dgm:t>
    </dgm:pt>
    <dgm:pt modelId="{20F776F1-1CFD-4A2F-8BE4-1FC469A6E2D1}" type="parTrans" cxnId="{71A693D3-695B-4AAA-BA4C-A09E8C385C5B}">
      <dgm:prSet/>
      <dgm:spPr/>
      <dgm:t>
        <a:bodyPr/>
        <a:lstStyle/>
        <a:p>
          <a:endParaRPr lang="ru-RU"/>
        </a:p>
      </dgm:t>
    </dgm:pt>
    <dgm:pt modelId="{8C678EA2-612E-4576-8660-6F3FC8166166}" type="sibTrans" cxnId="{71A693D3-695B-4AAA-BA4C-A09E8C385C5B}">
      <dgm:prSet/>
      <dgm:spPr/>
      <dgm:t>
        <a:bodyPr/>
        <a:lstStyle/>
        <a:p>
          <a:endParaRPr lang="ru-RU"/>
        </a:p>
      </dgm:t>
    </dgm:pt>
    <dgm:pt modelId="{FAD18865-70E5-4075-8177-D87A6A8D22F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МТБ – процент оснащенности - 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91,9</a:t>
          </a:r>
        </a:p>
        <a:p>
          <a:pPr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D46E7-1E33-4396-82F5-2507D031400A}" type="parTrans" cxnId="{50AC9BD9-9788-42E2-A1D3-A90DD8720C97}">
      <dgm:prSet/>
      <dgm:spPr/>
      <dgm:t>
        <a:bodyPr/>
        <a:lstStyle/>
        <a:p>
          <a:endParaRPr lang="ru-RU"/>
        </a:p>
      </dgm:t>
    </dgm:pt>
    <dgm:pt modelId="{1B7A1850-D51F-4959-9EF2-8C22D30D8101}" type="sibTrans" cxnId="{50AC9BD9-9788-42E2-A1D3-A90DD8720C97}">
      <dgm:prSet/>
      <dgm:spPr/>
      <dgm:t>
        <a:bodyPr/>
        <a:lstStyle/>
        <a:p>
          <a:endParaRPr lang="ru-RU"/>
        </a:p>
      </dgm:t>
    </dgm:pt>
    <dgm:pt modelId="{C42E4E73-9236-43FE-9C3D-A183FBF678CC}" type="pres">
      <dgm:prSet presAssocID="{90359B21-FC37-4CD5-87BE-DBB21510A4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94475C-680A-4D16-AB89-DC391E462857}" type="pres">
      <dgm:prSet presAssocID="{90359B21-FC37-4CD5-87BE-DBB21510A4D9}" presName="Name1" presStyleCnt="0"/>
      <dgm:spPr/>
    </dgm:pt>
    <dgm:pt modelId="{07D84FF6-1884-466A-A04A-A724430FEBF0}" type="pres">
      <dgm:prSet presAssocID="{90359B21-FC37-4CD5-87BE-DBB21510A4D9}" presName="cycle" presStyleCnt="0"/>
      <dgm:spPr/>
    </dgm:pt>
    <dgm:pt modelId="{5B5262E6-B466-4A50-8887-39A223AC8642}" type="pres">
      <dgm:prSet presAssocID="{90359B21-FC37-4CD5-87BE-DBB21510A4D9}" presName="srcNode" presStyleLbl="node1" presStyleIdx="0" presStyleCnt="3"/>
      <dgm:spPr/>
    </dgm:pt>
    <dgm:pt modelId="{147EECBB-C9CB-4BF6-B90F-CFA991FFD734}" type="pres">
      <dgm:prSet presAssocID="{90359B21-FC37-4CD5-87BE-DBB21510A4D9}" presName="conn" presStyleLbl="parChTrans1D2" presStyleIdx="0" presStyleCnt="1"/>
      <dgm:spPr/>
      <dgm:t>
        <a:bodyPr/>
        <a:lstStyle/>
        <a:p>
          <a:endParaRPr lang="ru-RU"/>
        </a:p>
      </dgm:t>
    </dgm:pt>
    <dgm:pt modelId="{F68168E6-B139-43F0-ABAF-323504835D9D}" type="pres">
      <dgm:prSet presAssocID="{90359B21-FC37-4CD5-87BE-DBB21510A4D9}" presName="extraNode" presStyleLbl="node1" presStyleIdx="0" presStyleCnt="3"/>
      <dgm:spPr/>
    </dgm:pt>
    <dgm:pt modelId="{754114AF-1A17-4511-BE43-89FA449D1386}" type="pres">
      <dgm:prSet presAssocID="{90359B21-FC37-4CD5-87BE-DBB21510A4D9}" presName="dstNode" presStyleLbl="node1" presStyleIdx="0" presStyleCnt="3"/>
      <dgm:spPr/>
    </dgm:pt>
    <dgm:pt modelId="{577C48C4-A355-4566-83F1-7B0087E2EFDD}" type="pres">
      <dgm:prSet presAssocID="{2B6E1368-DAC2-4412-87A1-3CCB32FBB609}" presName="text_1" presStyleLbl="node1" presStyleIdx="0" presStyleCnt="3" custScaleX="97955" custScaleY="167479" custLinFactNeighborX="-819" custLinFactNeighborY="-2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129ED-C670-41CA-8D3F-F0709927B85B}" type="pres">
      <dgm:prSet presAssocID="{2B6E1368-DAC2-4412-87A1-3CCB32FBB609}" presName="accent_1" presStyleCnt="0"/>
      <dgm:spPr/>
    </dgm:pt>
    <dgm:pt modelId="{4B0B34D5-CBE8-489F-8826-6D53914764F9}" type="pres">
      <dgm:prSet presAssocID="{2B6E1368-DAC2-4412-87A1-3CCB32FBB609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D23D711-8874-4178-B200-98099A99496C}" type="pres">
      <dgm:prSet presAssocID="{FC9A06BF-0B60-422D-B0B3-D8BDD3E483DF}" presName="text_2" presStyleLbl="node1" presStyleIdx="1" presStyleCnt="3" custLinFactNeighborX="-1801" custLinFactNeighborY="11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BB2D5-CBCF-4058-B0E9-D22E01DB62B8}" type="pres">
      <dgm:prSet presAssocID="{FC9A06BF-0B60-422D-B0B3-D8BDD3E483DF}" presName="accent_2" presStyleCnt="0"/>
      <dgm:spPr/>
    </dgm:pt>
    <dgm:pt modelId="{B0CBE772-1E8F-446D-812F-362EBE536F59}" type="pres">
      <dgm:prSet presAssocID="{FC9A06BF-0B60-422D-B0B3-D8BDD3E483DF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4A0D169-C003-4094-B36E-F0BD16EE7788}" type="pres">
      <dgm:prSet presAssocID="{FAD18865-70E5-4075-8177-D87A6A8D22F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97D15-8169-4FA5-85F3-24222F7ECD12}" type="pres">
      <dgm:prSet presAssocID="{FAD18865-70E5-4075-8177-D87A6A8D22F6}" presName="accent_3" presStyleCnt="0"/>
      <dgm:spPr/>
    </dgm:pt>
    <dgm:pt modelId="{5E1F2715-C53F-4DF3-ABBC-BE47A566B588}" type="pres">
      <dgm:prSet presAssocID="{FAD18865-70E5-4075-8177-D87A6A8D22F6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3E7C664-1BF3-4D02-83D2-9EC961D98DB8}" type="presOf" srcId="{FC9A06BF-0B60-422D-B0B3-D8BDD3E483DF}" destId="{6D23D711-8874-4178-B200-98099A99496C}" srcOrd="0" destOrd="0" presId="urn:microsoft.com/office/officeart/2008/layout/VerticalCurvedList"/>
    <dgm:cxn modelId="{093EE625-89CF-449C-924B-09BCCCEC66D2}" type="presOf" srcId="{FAD18865-70E5-4075-8177-D87A6A8D22F6}" destId="{44A0D169-C003-4094-B36E-F0BD16EE7788}" srcOrd="0" destOrd="0" presId="urn:microsoft.com/office/officeart/2008/layout/VerticalCurvedList"/>
    <dgm:cxn modelId="{71A693D3-695B-4AAA-BA4C-A09E8C385C5B}" srcId="{90359B21-FC37-4CD5-87BE-DBB21510A4D9}" destId="{FC9A06BF-0B60-422D-B0B3-D8BDD3E483DF}" srcOrd="1" destOrd="0" parTransId="{20F776F1-1CFD-4A2F-8BE4-1FC469A6E2D1}" sibTransId="{8C678EA2-612E-4576-8660-6F3FC8166166}"/>
    <dgm:cxn modelId="{2E97517B-0A5F-4ECC-8A17-4791DBA49CD8}" type="presOf" srcId="{90359B21-FC37-4CD5-87BE-DBB21510A4D9}" destId="{C42E4E73-9236-43FE-9C3D-A183FBF678CC}" srcOrd="0" destOrd="0" presId="urn:microsoft.com/office/officeart/2008/layout/VerticalCurvedList"/>
    <dgm:cxn modelId="{D8C77652-80F4-4284-97CB-BDD6F72E7FEA}" srcId="{90359B21-FC37-4CD5-87BE-DBB21510A4D9}" destId="{2B6E1368-DAC2-4412-87A1-3CCB32FBB609}" srcOrd="0" destOrd="0" parTransId="{522BB296-E54F-4344-B635-7F2A3765275C}" sibTransId="{BFC6796E-AB09-4A79-BF21-22BCEBDD201F}"/>
    <dgm:cxn modelId="{0675C7B6-18AC-44D1-A890-39CC011EE25A}" type="presOf" srcId="{2B6E1368-DAC2-4412-87A1-3CCB32FBB609}" destId="{577C48C4-A355-4566-83F1-7B0087E2EFDD}" srcOrd="0" destOrd="0" presId="urn:microsoft.com/office/officeart/2008/layout/VerticalCurvedList"/>
    <dgm:cxn modelId="{6929F0A2-B420-44E0-8922-BF4997013DF0}" type="presOf" srcId="{BFC6796E-AB09-4A79-BF21-22BCEBDD201F}" destId="{147EECBB-C9CB-4BF6-B90F-CFA991FFD734}" srcOrd="0" destOrd="0" presId="urn:microsoft.com/office/officeart/2008/layout/VerticalCurvedList"/>
    <dgm:cxn modelId="{50AC9BD9-9788-42E2-A1D3-A90DD8720C97}" srcId="{90359B21-FC37-4CD5-87BE-DBB21510A4D9}" destId="{FAD18865-70E5-4075-8177-D87A6A8D22F6}" srcOrd="2" destOrd="0" parTransId="{4BFD46E7-1E33-4396-82F5-2507D031400A}" sibTransId="{1B7A1850-D51F-4959-9EF2-8C22D30D8101}"/>
    <dgm:cxn modelId="{CE7DA961-7D4E-43BE-B6BC-0FA2FC2332FA}" type="presParOf" srcId="{C42E4E73-9236-43FE-9C3D-A183FBF678CC}" destId="{2094475C-680A-4D16-AB89-DC391E462857}" srcOrd="0" destOrd="0" presId="urn:microsoft.com/office/officeart/2008/layout/VerticalCurvedList"/>
    <dgm:cxn modelId="{D81B901F-CF72-475B-85B8-8F923916DAAB}" type="presParOf" srcId="{2094475C-680A-4D16-AB89-DC391E462857}" destId="{07D84FF6-1884-466A-A04A-A724430FEBF0}" srcOrd="0" destOrd="0" presId="urn:microsoft.com/office/officeart/2008/layout/VerticalCurvedList"/>
    <dgm:cxn modelId="{8ED2219A-60B7-411D-8952-39C78824A7BD}" type="presParOf" srcId="{07D84FF6-1884-466A-A04A-A724430FEBF0}" destId="{5B5262E6-B466-4A50-8887-39A223AC8642}" srcOrd="0" destOrd="0" presId="urn:microsoft.com/office/officeart/2008/layout/VerticalCurvedList"/>
    <dgm:cxn modelId="{EF5DF180-05C7-4BB5-AF67-F6D400978068}" type="presParOf" srcId="{07D84FF6-1884-466A-A04A-A724430FEBF0}" destId="{147EECBB-C9CB-4BF6-B90F-CFA991FFD734}" srcOrd="1" destOrd="0" presId="urn:microsoft.com/office/officeart/2008/layout/VerticalCurvedList"/>
    <dgm:cxn modelId="{AF0CE79D-380C-4883-8B60-A5A47E62D4AA}" type="presParOf" srcId="{07D84FF6-1884-466A-A04A-A724430FEBF0}" destId="{F68168E6-B139-43F0-ABAF-323504835D9D}" srcOrd="2" destOrd="0" presId="urn:microsoft.com/office/officeart/2008/layout/VerticalCurvedList"/>
    <dgm:cxn modelId="{362B06F9-C77E-4F3A-A976-723884F69973}" type="presParOf" srcId="{07D84FF6-1884-466A-A04A-A724430FEBF0}" destId="{754114AF-1A17-4511-BE43-89FA449D1386}" srcOrd="3" destOrd="0" presId="urn:microsoft.com/office/officeart/2008/layout/VerticalCurvedList"/>
    <dgm:cxn modelId="{C5247643-74E0-4848-89B0-FBEE6BB0C921}" type="presParOf" srcId="{2094475C-680A-4D16-AB89-DC391E462857}" destId="{577C48C4-A355-4566-83F1-7B0087E2EFDD}" srcOrd="1" destOrd="0" presId="urn:microsoft.com/office/officeart/2008/layout/VerticalCurvedList"/>
    <dgm:cxn modelId="{1D66E843-52AB-458C-A0F3-2735D79A079D}" type="presParOf" srcId="{2094475C-680A-4D16-AB89-DC391E462857}" destId="{BE5129ED-C670-41CA-8D3F-F0709927B85B}" srcOrd="2" destOrd="0" presId="urn:microsoft.com/office/officeart/2008/layout/VerticalCurvedList"/>
    <dgm:cxn modelId="{C6A341ED-5030-468B-B229-C5AFEAF51C26}" type="presParOf" srcId="{BE5129ED-C670-41CA-8D3F-F0709927B85B}" destId="{4B0B34D5-CBE8-489F-8826-6D53914764F9}" srcOrd="0" destOrd="0" presId="urn:microsoft.com/office/officeart/2008/layout/VerticalCurvedList"/>
    <dgm:cxn modelId="{FDC97156-69CD-4FC9-A425-93CFE8CD48FF}" type="presParOf" srcId="{2094475C-680A-4D16-AB89-DC391E462857}" destId="{6D23D711-8874-4178-B200-98099A99496C}" srcOrd="3" destOrd="0" presId="urn:microsoft.com/office/officeart/2008/layout/VerticalCurvedList"/>
    <dgm:cxn modelId="{6795FBFE-577E-4208-B2E1-90786CDD19FF}" type="presParOf" srcId="{2094475C-680A-4D16-AB89-DC391E462857}" destId="{9E0BB2D5-CBCF-4058-B0E9-D22E01DB62B8}" srcOrd="4" destOrd="0" presId="urn:microsoft.com/office/officeart/2008/layout/VerticalCurvedList"/>
    <dgm:cxn modelId="{C531CB5E-1691-4D36-80B7-B6FEE6E70D80}" type="presParOf" srcId="{9E0BB2D5-CBCF-4058-B0E9-D22E01DB62B8}" destId="{B0CBE772-1E8F-446D-812F-362EBE536F59}" srcOrd="0" destOrd="0" presId="urn:microsoft.com/office/officeart/2008/layout/VerticalCurvedList"/>
    <dgm:cxn modelId="{25FFDFBC-5C7C-4475-ABE2-36FA2F308F17}" type="presParOf" srcId="{2094475C-680A-4D16-AB89-DC391E462857}" destId="{44A0D169-C003-4094-B36E-F0BD16EE7788}" srcOrd="5" destOrd="0" presId="urn:microsoft.com/office/officeart/2008/layout/VerticalCurvedList"/>
    <dgm:cxn modelId="{2766B8EF-2622-4928-AE4A-6C9D4E46EE8E}" type="presParOf" srcId="{2094475C-680A-4D16-AB89-DC391E462857}" destId="{DFF97D15-8169-4FA5-85F3-24222F7ECD12}" srcOrd="6" destOrd="0" presId="urn:microsoft.com/office/officeart/2008/layout/VerticalCurvedList"/>
    <dgm:cxn modelId="{C2CC5A44-3463-4505-A407-520FDA720E14}" type="presParOf" srcId="{DFF97D15-8169-4FA5-85F3-24222F7ECD12}" destId="{5E1F2715-C53F-4DF3-ABBC-BE47A566B5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1A33-A970-486C-A46E-448DFCB42969}">
      <dsp:nvSpPr>
        <dsp:cNvPr id="0" name=""/>
        <dsp:cNvSpPr/>
      </dsp:nvSpPr>
      <dsp:spPr>
        <a:xfrm rot="10800000">
          <a:off x="2644172" y="725"/>
          <a:ext cx="9670098" cy="8338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72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качественной, доступной, безопасной медицинской помощи по семейному принципу</a:t>
          </a:r>
          <a:endParaRPr lang="ru-RU" sz="2400" b="0" kern="1200" dirty="0"/>
        </a:p>
      </dsp:txBody>
      <dsp:txXfrm rot="10800000">
        <a:off x="2852643" y="725"/>
        <a:ext cx="9461627" cy="833883"/>
      </dsp:txXfrm>
    </dsp:sp>
    <dsp:sp modelId="{8C439663-5623-42FA-8689-670A288EA62B}">
      <dsp:nvSpPr>
        <dsp:cNvPr id="0" name=""/>
        <dsp:cNvSpPr/>
      </dsp:nvSpPr>
      <dsp:spPr>
        <a:xfrm>
          <a:off x="2227230" y="725"/>
          <a:ext cx="833883" cy="8338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D6BE0-FDD2-4DFF-AC3E-C4B50AFCAFF6}">
      <dsp:nvSpPr>
        <dsp:cNvPr id="0" name=""/>
        <dsp:cNvSpPr/>
      </dsp:nvSpPr>
      <dsp:spPr>
        <a:xfrm rot="10800000">
          <a:off x="2644172" y="1043080"/>
          <a:ext cx="9670098" cy="8338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72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Профессионализм и применение доказательной медицины при оказании ПМСП</a:t>
          </a:r>
          <a:endParaRPr lang="ru-RU" sz="2400" b="0" kern="1200" dirty="0"/>
        </a:p>
      </dsp:txBody>
      <dsp:txXfrm rot="10800000">
        <a:off x="2852643" y="1043080"/>
        <a:ext cx="9461627" cy="833883"/>
      </dsp:txXfrm>
    </dsp:sp>
    <dsp:sp modelId="{ACE3FF85-2A5E-449D-AA18-C728EBFC7310}">
      <dsp:nvSpPr>
        <dsp:cNvPr id="0" name=""/>
        <dsp:cNvSpPr/>
      </dsp:nvSpPr>
      <dsp:spPr>
        <a:xfrm>
          <a:off x="2227230" y="1043080"/>
          <a:ext cx="833883" cy="8338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FF930-A187-4E68-BB20-801644443607}">
      <dsp:nvSpPr>
        <dsp:cNvPr id="0" name=""/>
        <dsp:cNvSpPr/>
      </dsp:nvSpPr>
      <dsp:spPr>
        <a:xfrm rot="10800000">
          <a:off x="2644172" y="2085435"/>
          <a:ext cx="9670098" cy="8338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72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Партнерство с пациентами и их родственниками</a:t>
          </a:r>
          <a:endParaRPr lang="ru-RU" sz="2400" b="0" kern="1200" dirty="0"/>
        </a:p>
      </dsp:txBody>
      <dsp:txXfrm rot="10800000">
        <a:off x="2852643" y="2085435"/>
        <a:ext cx="9461627" cy="833883"/>
      </dsp:txXfrm>
    </dsp:sp>
    <dsp:sp modelId="{ACFBC6B4-B9AA-4E22-94F0-74CDA4C7E0A5}">
      <dsp:nvSpPr>
        <dsp:cNvPr id="0" name=""/>
        <dsp:cNvSpPr/>
      </dsp:nvSpPr>
      <dsp:spPr>
        <a:xfrm>
          <a:off x="2227230" y="2085435"/>
          <a:ext cx="833883" cy="8338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74B4B-8D1C-44C8-A92C-45D7749BD590}">
      <dsp:nvSpPr>
        <dsp:cNvPr id="0" name=""/>
        <dsp:cNvSpPr/>
      </dsp:nvSpPr>
      <dsp:spPr>
        <a:xfrm rot="10800000">
          <a:off x="2644172" y="3127790"/>
          <a:ext cx="9670098" cy="8338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72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высокого рейтинга и лидерства среди организаций ПМСП</a:t>
          </a:r>
          <a:endParaRPr lang="ru-RU" sz="2400" b="0" kern="1200" dirty="0"/>
        </a:p>
      </dsp:txBody>
      <dsp:txXfrm rot="10800000">
        <a:off x="2852643" y="3127790"/>
        <a:ext cx="9461627" cy="833883"/>
      </dsp:txXfrm>
    </dsp:sp>
    <dsp:sp modelId="{F3DEC33F-9398-4E55-8430-134FDDFA9EA1}">
      <dsp:nvSpPr>
        <dsp:cNvPr id="0" name=""/>
        <dsp:cNvSpPr/>
      </dsp:nvSpPr>
      <dsp:spPr>
        <a:xfrm>
          <a:off x="2227230" y="3127790"/>
          <a:ext cx="833883" cy="8338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03610-3F73-4409-A4A1-928161ABDAC6}">
      <dsp:nvSpPr>
        <dsp:cNvPr id="0" name=""/>
        <dsp:cNvSpPr/>
      </dsp:nvSpPr>
      <dsp:spPr>
        <a:xfrm>
          <a:off x="0" y="142710"/>
          <a:ext cx="9965948" cy="655599"/>
        </a:xfrm>
        <a:prstGeom prst="chevron">
          <a:avLst/>
        </a:prstGeom>
        <a:solidFill>
          <a:srgbClr val="00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Качество. Профессионализм. Ответственность.</a:t>
          </a:r>
        </a:p>
      </dsp:txBody>
      <dsp:txXfrm>
        <a:off x="327800" y="142710"/>
        <a:ext cx="9310349" cy="655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EECBB-C9CB-4BF6-B90F-CFA991FFD734}">
      <dsp:nvSpPr>
        <dsp:cNvPr id="0" name=""/>
        <dsp:cNvSpPr/>
      </dsp:nvSpPr>
      <dsp:spPr>
        <a:xfrm>
          <a:off x="-5137667" y="-787018"/>
          <a:ext cx="6118327" cy="6118327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C48C4-A355-4566-83F1-7B0087E2EFDD}">
      <dsp:nvSpPr>
        <dsp:cNvPr id="0" name=""/>
        <dsp:cNvSpPr/>
      </dsp:nvSpPr>
      <dsp:spPr>
        <a:xfrm>
          <a:off x="651398" y="129316"/>
          <a:ext cx="9940493" cy="15221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40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23 ноября 2015г. было введено в эксплуатацию новое типовое 4-этажное здание, ГКП ПХВ «Городская поликлиника №29» </a:t>
          </a: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Алматы с населением – </a:t>
          </a:r>
          <a:r>
            <a:rPr lang="ru-RU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</a:t>
          </a:r>
          <a:r>
            <a:rPr lang="ru-RU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636</a:t>
          </a:r>
          <a:endParaRPr lang="ru-RU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2022 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г. – 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60629 </a:t>
          </a: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(прирост 97,9%)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398" y="129316"/>
        <a:ext cx="9940493" cy="1522146"/>
      </dsp:txXfrm>
    </dsp:sp>
    <dsp:sp modelId="{4B0B34D5-CBE8-489F-8826-6D53914764F9}">
      <dsp:nvSpPr>
        <dsp:cNvPr id="0" name=""/>
        <dsp:cNvSpPr/>
      </dsp:nvSpPr>
      <dsp:spPr>
        <a:xfrm>
          <a:off x="62711" y="340821"/>
          <a:ext cx="1136072" cy="11360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3D711-8874-4178-B200-98099A99496C}">
      <dsp:nvSpPr>
        <dsp:cNvPr id="0" name=""/>
        <dsp:cNvSpPr/>
      </dsp:nvSpPr>
      <dsp:spPr>
        <a:xfrm>
          <a:off x="784301" y="1920899"/>
          <a:ext cx="9817650" cy="908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40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Мощность  основного здания– </a:t>
          </a: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500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посещений в смену. </a:t>
          </a:r>
          <a:endParaRPr lang="ru-RU" sz="21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9334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Мощность ВА «</a:t>
          </a:r>
          <a:r>
            <a:rPr lang="ru-RU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Мадениет</a:t>
          </a: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посещений в смену </a:t>
          </a:r>
        </a:p>
      </dsp:txBody>
      <dsp:txXfrm>
        <a:off x="784301" y="1920899"/>
        <a:ext cx="9817650" cy="908858"/>
      </dsp:txXfrm>
    </dsp:sp>
    <dsp:sp modelId="{B0CBE772-1E8F-446D-812F-362EBE536F59}">
      <dsp:nvSpPr>
        <dsp:cNvPr id="0" name=""/>
        <dsp:cNvSpPr/>
      </dsp:nvSpPr>
      <dsp:spPr>
        <a:xfrm>
          <a:off x="393081" y="1704109"/>
          <a:ext cx="1136072" cy="11360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0D169-C003-4094-B36E-F0BD16EE7788}">
      <dsp:nvSpPr>
        <dsp:cNvPr id="0" name=""/>
        <dsp:cNvSpPr/>
      </dsp:nvSpPr>
      <dsp:spPr>
        <a:xfrm>
          <a:off x="630747" y="3181003"/>
          <a:ext cx="10148020" cy="908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406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МТБ – процент оснащенности - 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91,9</a:t>
          </a:r>
        </a:p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0747" y="3181003"/>
        <a:ext cx="10148020" cy="908858"/>
      </dsp:txXfrm>
    </dsp:sp>
    <dsp:sp modelId="{5E1F2715-C53F-4DF3-ABBC-BE47A566B588}">
      <dsp:nvSpPr>
        <dsp:cNvPr id="0" name=""/>
        <dsp:cNvSpPr/>
      </dsp:nvSpPr>
      <dsp:spPr>
        <a:xfrm>
          <a:off x="62711" y="3067396"/>
          <a:ext cx="1136072" cy="11360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91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8AA28AA5-2BBD-4D05-A706-DE3099286FDC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909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C8DA9D6C-6D85-4626-AB59-8726A9396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2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9D6C-6D85-4626-AB59-8726A939602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9D6C-6D85-4626-AB59-8726A939602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26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9D6C-6D85-4626-AB59-8726A93960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Общее</a:t>
            </a:r>
            <a:r>
              <a:rPr lang="ru-RU" baseline="0" dirty="0" smtClean="0"/>
              <a:t> число обращений-328596 из них: на приеме-273141, на дому-55455, показатель </a:t>
            </a:r>
            <a:r>
              <a:rPr lang="ru-RU" baseline="0" dirty="0" err="1" smtClean="0"/>
              <a:t>обслуженности</a:t>
            </a:r>
            <a:r>
              <a:rPr lang="ru-RU" baseline="0" dirty="0" smtClean="0"/>
              <a:t> на дому-16,8, обращаемость прикрепленного населения-18,4</a:t>
            </a:r>
          </a:p>
          <a:p>
            <a:r>
              <a:rPr lang="ru-RU" baseline="0" dirty="0" smtClean="0"/>
              <a:t>С 2019 года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9D6C-6D85-4626-AB59-8726A939602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64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9D6C-6D85-4626-AB59-8726A939602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91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Врачи с высшей категорией-15, 1 кат-1, 2кат-8.</a:t>
            </a:r>
            <a:r>
              <a:rPr lang="ru-RU" baseline="0" dirty="0" smtClean="0"/>
              <a:t>  СМР: высшая-45, 1 кат-12, 2 кат-15.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9D6C-6D85-4626-AB59-8726A939602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96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9D6C-6D85-4626-AB59-8726A939602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33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9D6C-6D85-4626-AB59-8726A939602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44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A9D6C-6D85-4626-AB59-8726A939602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0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DB50D91-DBD9-4CFF-8551-8F8A67B8DA7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11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91-DBD9-4CFF-8551-8F8A67B8DA7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59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91-DBD9-4CFF-8551-8F8A67B8DA7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1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91-DBD9-4CFF-8551-8F8A67B8DA7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1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91-DBD9-4CFF-8551-8F8A67B8DA7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0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91-DBD9-4CFF-8551-8F8A67B8DA7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2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91-DBD9-4CFF-8551-8F8A67B8DA7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2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91-DBD9-4CFF-8551-8F8A67B8DA7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5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91-DBD9-4CFF-8551-8F8A67B8DA7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84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91-DBD9-4CFF-8551-8F8A67B8DA7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DB50D91-DBD9-4CFF-8551-8F8A67B8DA7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70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DB50D91-DBD9-4CFF-8551-8F8A67B8DA7A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946E5F7-38A8-4412-9536-3808FE0D0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p29.kz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5488" y="2644652"/>
            <a:ext cx="11311239" cy="29384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итоги деятельности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ГКП ПХВ «Городская поликлиника №29» г. Алматы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задачи на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085291" y="5738319"/>
            <a:ext cx="2701436" cy="665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января 2023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Садыкова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Акмира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89" y="370769"/>
            <a:ext cx="1971345" cy="21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4"/>
    </mc:Choice>
    <mc:Fallback xmlns="">
      <p:transition spd="slow" advTm="171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352FF10-5C87-4E29-B7E0-B30178F0B815}"/>
              </a:ext>
            </a:extLst>
          </p:cNvPr>
          <p:cNvSpPr/>
          <p:nvPr/>
        </p:nvSpPr>
        <p:spPr>
          <a:xfrm>
            <a:off x="2510940" y="211269"/>
            <a:ext cx="7487691" cy="522259"/>
          </a:xfrm>
          <a:prstGeom prst="rect">
            <a:avLst/>
          </a:prstGeom>
          <a:solidFill>
            <a:srgbClr val="0066FF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ВАКЦИНАЦИЯ ПРОТИВ КВИ ЗА </a:t>
            </a:r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C664BF71-CAEE-40ED-8E01-F02975F7A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469606"/>
              </p:ext>
            </p:extLst>
          </p:nvPr>
        </p:nvGraphicFramePr>
        <p:xfrm>
          <a:off x="166008" y="974471"/>
          <a:ext cx="11830050" cy="246686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720850">
                  <a:extLst>
                    <a:ext uri="{9D8B030D-6E8A-4147-A177-3AD203B41FA5}">
                      <a16:colId xmlns="" xmlns:a16="http://schemas.microsoft.com/office/drawing/2014/main" val="2445233966"/>
                    </a:ext>
                  </a:extLst>
                </a:gridCol>
                <a:gridCol w="2685143">
                  <a:extLst>
                    <a:ext uri="{9D8B030D-6E8A-4147-A177-3AD203B41FA5}">
                      <a16:colId xmlns="" xmlns:a16="http://schemas.microsoft.com/office/drawing/2014/main" val="3632436746"/>
                    </a:ext>
                  </a:extLst>
                </a:gridCol>
                <a:gridCol w="3265714">
                  <a:extLst>
                    <a:ext uri="{9D8B030D-6E8A-4147-A177-3AD203B41FA5}">
                      <a16:colId xmlns="" xmlns:a16="http://schemas.microsoft.com/office/drawing/2014/main" val="3828867194"/>
                    </a:ext>
                  </a:extLst>
                </a:gridCol>
                <a:gridCol w="2583543">
                  <a:extLst>
                    <a:ext uri="{9D8B030D-6E8A-4147-A177-3AD203B41FA5}">
                      <a16:colId xmlns="" xmlns:a16="http://schemas.microsoft.com/office/drawing/2014/main" val="1151003128"/>
                    </a:ext>
                  </a:extLst>
                </a:gridCol>
                <a:gridCol w="1574800">
                  <a:extLst>
                    <a:ext uri="{9D8B030D-6E8A-4147-A177-3AD203B41FA5}">
                      <a16:colId xmlns="" xmlns:a16="http://schemas.microsoft.com/office/drawing/2014/main" val="954378393"/>
                    </a:ext>
                  </a:extLst>
                </a:gridCol>
              </a:tblGrid>
              <a:tr h="81078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 УОЗ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Вакцинировано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ГП №29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Население, вакцинированное в других МО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вакцин-го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 выполнения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51858889"/>
                  </a:ext>
                </a:extLst>
              </a:tr>
              <a:tr h="66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27 794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21904      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компонент)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8754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21904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65827951"/>
                  </a:ext>
                </a:extLst>
              </a:tr>
              <a:tr h="822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21784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6534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22500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31485281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6AB0B4E-58EA-432F-B782-D6FB93E969EA}"/>
              </a:ext>
            </a:extLst>
          </p:cNvPr>
          <p:cNvSpPr/>
          <p:nvPr/>
        </p:nvSpPr>
        <p:spPr>
          <a:xfrm>
            <a:off x="296635" y="3720602"/>
            <a:ext cx="11658600" cy="491609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 ПО ВАКЦИНАЦИИ КОМИРНАТИ(PFAIZER)  И ВЫПОЛНЕНИЕ</a:t>
            </a:r>
            <a:endParaRPr lang="ru-RU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3B7231E4-B7E9-4A7A-9C50-D3AA43AD6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88717"/>
              </p:ext>
            </p:extLst>
          </p:nvPr>
        </p:nvGraphicFramePr>
        <p:xfrm>
          <a:off x="202296" y="4562974"/>
          <a:ext cx="11830050" cy="1925489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320405">
                  <a:extLst>
                    <a:ext uri="{9D8B030D-6E8A-4147-A177-3AD203B41FA5}">
                      <a16:colId xmlns="" xmlns:a16="http://schemas.microsoft.com/office/drawing/2014/main" val="1551919741"/>
                    </a:ext>
                  </a:extLst>
                </a:gridCol>
                <a:gridCol w="1837097">
                  <a:extLst>
                    <a:ext uri="{9D8B030D-6E8A-4147-A177-3AD203B41FA5}">
                      <a16:colId xmlns="" xmlns:a16="http://schemas.microsoft.com/office/drawing/2014/main" val="2004209770"/>
                    </a:ext>
                  </a:extLst>
                </a:gridCol>
                <a:gridCol w="2135639">
                  <a:extLst>
                    <a:ext uri="{9D8B030D-6E8A-4147-A177-3AD203B41FA5}">
                      <a16:colId xmlns="" xmlns:a16="http://schemas.microsoft.com/office/drawing/2014/main" val="3772292573"/>
                    </a:ext>
                  </a:extLst>
                </a:gridCol>
                <a:gridCol w="1813589">
                  <a:extLst>
                    <a:ext uri="{9D8B030D-6E8A-4147-A177-3AD203B41FA5}">
                      <a16:colId xmlns="" xmlns:a16="http://schemas.microsoft.com/office/drawing/2014/main" val="2201090556"/>
                    </a:ext>
                  </a:extLst>
                </a:gridCol>
                <a:gridCol w="2723320">
                  <a:extLst>
                    <a:ext uri="{9D8B030D-6E8A-4147-A177-3AD203B41FA5}">
                      <a16:colId xmlns="" xmlns:a16="http://schemas.microsoft.com/office/drawing/2014/main" val="2129434988"/>
                    </a:ext>
                  </a:extLst>
                </a:gridCol>
              </a:tblGrid>
              <a:tr h="640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население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Беременные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Кормящие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43777700"/>
                  </a:ext>
                </a:extLst>
              </a:tr>
              <a:tr h="306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1928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23416745"/>
                  </a:ext>
                </a:extLst>
              </a:tr>
              <a:tr h="613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Вакцинированы в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2533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06785972"/>
                  </a:ext>
                </a:extLst>
              </a:tr>
              <a:tr h="306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 вес на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.12.202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131,4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116,59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151,2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186,2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68905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489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9308CE8-14CF-4527-9211-4D8A80676901}"/>
              </a:ext>
            </a:extLst>
          </p:cNvPr>
          <p:cNvSpPr/>
          <p:nvPr/>
        </p:nvSpPr>
        <p:spPr>
          <a:xfrm>
            <a:off x="1088574" y="5162831"/>
            <a:ext cx="10134600" cy="7287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2022г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лекарственное обеспечение  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прикрепленного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населения по ОСМС и ГОБМП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конец года освоение лекарственные препараты по ОСМС и ГОБМП 100%.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41A7BA3B-44B5-4954-9A59-4C3B2C53D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461818"/>
              </p:ext>
            </p:extLst>
          </p:nvPr>
        </p:nvGraphicFramePr>
        <p:xfrm>
          <a:off x="1016003" y="1198646"/>
          <a:ext cx="10134602" cy="3515877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292650">
                  <a:extLst>
                    <a:ext uri="{9D8B030D-6E8A-4147-A177-3AD203B41FA5}">
                      <a16:colId xmlns="" xmlns:a16="http://schemas.microsoft.com/office/drawing/2014/main" val="2485020061"/>
                    </a:ext>
                  </a:extLst>
                </a:gridCol>
                <a:gridCol w="1882186"/>
                <a:gridCol w="1967346"/>
                <a:gridCol w="2064768">
                  <a:extLst>
                    <a:ext uri="{9D8B030D-6E8A-4147-A177-3AD203B41FA5}">
                      <a16:colId xmlns="" xmlns:a16="http://schemas.microsoft.com/office/drawing/2014/main" val="1361782288"/>
                    </a:ext>
                  </a:extLst>
                </a:gridCol>
                <a:gridCol w="1927652">
                  <a:extLst>
                    <a:ext uri="{9D8B030D-6E8A-4147-A177-3AD203B41FA5}">
                      <a16:colId xmlns="" xmlns:a16="http://schemas.microsoft.com/office/drawing/2014/main" val="3613700964"/>
                    </a:ext>
                  </a:extLst>
                </a:gridCol>
              </a:tblGrid>
              <a:tr h="58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2019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2021(тенге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2022(тенге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87020104"/>
                  </a:ext>
                </a:extLst>
              </a:tr>
              <a:tr h="58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Заявки пред.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98717432,01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543335070,42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237945828,55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652084004,97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03092050"/>
                  </a:ext>
                </a:extLst>
              </a:tr>
              <a:tr h="58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Заявки доп.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37150659"/>
                  </a:ext>
                </a:extLst>
              </a:tr>
              <a:tr h="58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100%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100%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19562248"/>
                  </a:ext>
                </a:extLst>
              </a:tr>
              <a:tr h="58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4112849"/>
                  </a:ext>
                </a:extLst>
              </a:tr>
              <a:tr h="584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98717432,01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543335070,42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237945828,55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652084004,97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8828973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DB495E3-D5C0-4607-BCB9-8BDB92F3BA98}"/>
              </a:ext>
            </a:extLst>
          </p:cNvPr>
          <p:cNvSpPr/>
          <p:nvPr/>
        </p:nvSpPr>
        <p:spPr>
          <a:xfrm>
            <a:off x="1320797" y="236599"/>
            <a:ext cx="9564007" cy="553357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ЛЕКАРСТВЕННОЕ ОБЕСПЕЧЕНИЕ ПО АЛО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30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ACC5534-098E-4192-B608-B0D91BDF570A}"/>
              </a:ext>
            </a:extLst>
          </p:cNvPr>
          <p:cNvSpPr/>
          <p:nvPr/>
        </p:nvSpPr>
        <p:spPr>
          <a:xfrm>
            <a:off x="209550" y="178784"/>
            <a:ext cx="11468100" cy="457048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СЛУЖБЫ ПОДДЕРЖКИ ПАЦИЕНТА И ВНУТРЕННЕГО АУДИТА ЗА 2021Г.</a:t>
            </a:r>
            <a:endParaRPr lang="ru-RU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D71ADDC9-5CB3-4890-A763-1EDEBD95C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97636"/>
              </p:ext>
            </p:extLst>
          </p:nvPr>
        </p:nvGraphicFramePr>
        <p:xfrm>
          <a:off x="329184" y="658566"/>
          <a:ext cx="11167491" cy="600354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7462321">
                  <a:extLst>
                    <a:ext uri="{9D8B030D-6E8A-4147-A177-3AD203B41FA5}">
                      <a16:colId xmlns="" xmlns:a16="http://schemas.microsoft.com/office/drawing/2014/main" val="875536285"/>
                    </a:ext>
                  </a:extLst>
                </a:gridCol>
                <a:gridCol w="1852585">
                  <a:extLst>
                    <a:ext uri="{9D8B030D-6E8A-4147-A177-3AD203B41FA5}">
                      <a16:colId xmlns="" xmlns:a16="http://schemas.microsoft.com/office/drawing/2014/main" val="1012832053"/>
                    </a:ext>
                  </a:extLst>
                </a:gridCol>
                <a:gridCol w="1852585">
                  <a:extLst>
                    <a:ext uri="{9D8B030D-6E8A-4147-A177-3AD203B41FA5}">
                      <a16:colId xmlns="" xmlns:a16="http://schemas.microsoft.com/office/drawing/2014/main" val="3295283301"/>
                    </a:ext>
                  </a:extLst>
                </a:gridCol>
              </a:tblGrid>
              <a:tr h="314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extLst>
                  <a:ext uri="{0D108BD9-81ED-4DB2-BD59-A6C34878D82A}">
                    <a16:rowId xmlns="" xmlns:a16="http://schemas.microsoft.com/office/drawing/2014/main" val="3511785220"/>
                  </a:ext>
                </a:extLst>
              </a:tr>
              <a:tr h="314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обращений, из них: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extLst>
                  <a:ext uri="{0D108BD9-81ED-4DB2-BD59-A6C34878D82A}">
                    <a16:rowId xmlns="" xmlns:a16="http://schemas.microsoft.com/office/drawing/2014/main" val="1631180486"/>
                  </a:ext>
                </a:extLst>
              </a:tr>
              <a:tr h="314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менно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extLst>
                  <a:ext uri="{0D108BD9-81ED-4DB2-BD59-A6C34878D82A}">
                    <a16:rowId xmlns="" xmlns:a16="http://schemas.microsoft.com/office/drawing/2014/main" val="1360190891"/>
                  </a:ext>
                </a:extLst>
              </a:tr>
              <a:tr h="314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устное обращение по принципу «здесь и сейчас»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extLst>
                  <a:ext uri="{0D108BD9-81ED-4DB2-BD59-A6C34878D82A}">
                    <a16:rowId xmlns="" xmlns:a16="http://schemas.microsoft.com/office/drawing/2014/main" val="523269634"/>
                  </a:ext>
                </a:extLst>
              </a:tr>
              <a:tr h="314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обоснованные, требующих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разъяснения семье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extLst>
                  <a:ext uri="{0D108BD9-81ED-4DB2-BD59-A6C34878D82A}">
                    <a16:rowId xmlns="" xmlns:a16="http://schemas.microsoft.com/office/drawing/2014/main" val="2395646830"/>
                  </a:ext>
                </a:extLst>
              </a:tr>
              <a:tr h="314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Обоснованные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extLst>
                  <a:ext uri="{0D108BD9-81ED-4DB2-BD59-A6C34878D82A}">
                    <a16:rowId xmlns="" xmlns:a16="http://schemas.microsoft.com/office/drawing/2014/main" val="4182472475"/>
                  </a:ext>
                </a:extLst>
              </a:tr>
              <a:tr h="7259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обращаемости: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Вопрос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обследования, ведения, лечения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extLst>
                  <a:ext uri="{0D108BD9-81ED-4DB2-BD59-A6C34878D82A}">
                    <a16:rowId xmlns="" xmlns:a16="http://schemas.microsoft.com/office/drawing/2014/main" val="4262586787"/>
                  </a:ext>
                </a:extLst>
              </a:tr>
              <a:tr h="3140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 инвалидности пациента (разъяснение пациенту приказа №44)</a:t>
                      </a:r>
                      <a:endParaRPr lang="ru-RU" sz="18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extLst>
                  <a:ext uri="{0D108BD9-81ED-4DB2-BD59-A6C34878D82A}">
                    <a16:rowId xmlns="" xmlns:a16="http://schemas.microsoft.com/office/drawing/2014/main" val="2077635233"/>
                  </a:ext>
                </a:extLst>
              </a:tr>
              <a:tr h="314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Прикрепление не проживающих пациентов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extLst>
                  <a:ext uri="{0D108BD9-81ED-4DB2-BD59-A6C34878D82A}">
                    <a16:rowId xmlns="" xmlns:a16="http://schemas.microsoft.com/office/drawing/2014/main" val="1386815047"/>
                  </a:ext>
                </a:extLst>
              </a:tr>
              <a:tr h="314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Обеспечение лекарственными средствами, не входящих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АЛО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extLst>
                  <a:ext uri="{0D108BD9-81ED-4DB2-BD59-A6C34878D82A}">
                    <a16:rowId xmlns="" xmlns:a16="http://schemas.microsoft.com/office/drawing/2014/main" val="950487703"/>
                  </a:ext>
                </a:extLst>
              </a:tr>
              <a:tr h="314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Отказ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госпитализации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extLst>
                  <a:ext uri="{0D108BD9-81ED-4DB2-BD59-A6C34878D82A}">
                    <a16:rowId xmlns="" xmlns:a16="http://schemas.microsoft.com/office/drawing/2014/main" val="318091669"/>
                  </a:ext>
                </a:extLst>
              </a:tr>
              <a:tr h="314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Обоснованность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выдачи листков нетрудоспособности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extLst>
                  <a:ext uri="{0D108BD9-81ED-4DB2-BD59-A6C34878D82A}">
                    <a16:rowId xmlns="" xmlns:a16="http://schemas.microsoft.com/office/drawing/2014/main" val="3849212456"/>
                  </a:ext>
                </a:extLst>
              </a:tr>
              <a:tr h="314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аудита: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1. 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 и разработка новых СОП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extLst>
                  <a:ext uri="{0D108BD9-81ED-4DB2-BD59-A6C34878D82A}">
                    <a16:rowId xmlns="" xmlns:a16="http://schemas.microsoft.com/office/drawing/2014/main" val="4055969497"/>
                  </a:ext>
                </a:extLst>
              </a:tr>
              <a:tr h="3576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2.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Вляние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800" b="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дифференциорованную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оплату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extLst>
                  <a:ext uri="{0D108BD9-81ED-4DB2-BD59-A6C34878D82A}">
                    <a16:rowId xmlns="" xmlns:a16="http://schemas.microsoft.com/office/drawing/2014/main" val="3486252853"/>
                  </a:ext>
                </a:extLst>
              </a:tr>
              <a:tr h="3001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качество услуг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6028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extLst>
                  <a:ext uri="{0D108BD9-81ED-4DB2-BD59-A6C34878D82A}">
                    <a16:rowId xmlns="" xmlns:a16="http://schemas.microsoft.com/office/drawing/2014/main" val="48001844"/>
                  </a:ext>
                </a:extLst>
              </a:tr>
              <a:tr h="3001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Удовлетворенность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6016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extLst>
                  <a:ext uri="{0D108BD9-81ED-4DB2-BD59-A6C34878D82A}">
                    <a16:rowId xmlns="" xmlns:a16="http://schemas.microsoft.com/office/drawing/2014/main" val="1144404220"/>
                  </a:ext>
                </a:extLst>
              </a:tr>
              <a:tr h="314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Неудовлетворенность, частичное удовлетворение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(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0,32%)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(0,19%) 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/>
                </a:tc>
                <a:extLst>
                  <a:ext uri="{0D108BD9-81ED-4DB2-BD59-A6C34878D82A}">
                    <a16:rowId xmlns="" xmlns:a16="http://schemas.microsoft.com/office/drawing/2014/main" val="361212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7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405" y="110225"/>
            <a:ext cx="10531473" cy="523220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 ПЕРСОНАЛА ПОЛИКЛИНИКИ 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-1" y="1009951"/>
          <a:ext cx="11945257" cy="553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405" y="110225"/>
            <a:ext cx="10531473" cy="523220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 ПЕРСОНАЛА ПОЛИКЛИНИКИ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287589"/>
              </p:ext>
            </p:extLst>
          </p:nvPr>
        </p:nvGraphicFramePr>
        <p:xfrm>
          <a:off x="377370" y="1270286"/>
          <a:ext cx="11553373" cy="4176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632">
                  <a:extLst>
                    <a:ext uri="{9D8B030D-6E8A-4147-A177-3AD203B41FA5}">
                      <a16:colId xmlns="" xmlns:a16="http://schemas.microsoft.com/office/drawing/2014/main" val="222627083"/>
                    </a:ext>
                  </a:extLst>
                </a:gridCol>
                <a:gridCol w="854263">
                  <a:extLst>
                    <a:ext uri="{9D8B030D-6E8A-4147-A177-3AD203B41FA5}">
                      <a16:colId xmlns="" xmlns:a16="http://schemas.microsoft.com/office/drawing/2014/main" val="742452254"/>
                    </a:ext>
                  </a:extLst>
                </a:gridCol>
                <a:gridCol w="829502">
                  <a:extLst>
                    <a:ext uri="{9D8B030D-6E8A-4147-A177-3AD203B41FA5}">
                      <a16:colId xmlns="" xmlns:a16="http://schemas.microsoft.com/office/drawing/2014/main" val="1060254047"/>
                    </a:ext>
                  </a:extLst>
                </a:gridCol>
                <a:gridCol w="6798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0773">
                  <a:extLst>
                    <a:ext uri="{9D8B030D-6E8A-4147-A177-3AD203B41FA5}">
                      <a16:colId xmlns="" xmlns:a16="http://schemas.microsoft.com/office/drawing/2014/main" val="2465702656"/>
                    </a:ext>
                  </a:extLst>
                </a:gridCol>
                <a:gridCol w="747323">
                  <a:extLst>
                    <a:ext uri="{9D8B030D-6E8A-4147-A177-3AD203B41FA5}">
                      <a16:colId xmlns="" xmlns:a16="http://schemas.microsoft.com/office/drawing/2014/main" val="2972974670"/>
                    </a:ext>
                  </a:extLst>
                </a:gridCol>
                <a:gridCol w="747323">
                  <a:extLst>
                    <a:ext uri="{9D8B030D-6E8A-4147-A177-3AD203B41FA5}">
                      <a16:colId xmlns="" xmlns:a16="http://schemas.microsoft.com/office/drawing/2014/main" val="1044422976"/>
                    </a:ext>
                  </a:extLst>
                </a:gridCol>
                <a:gridCol w="796328">
                  <a:extLst>
                    <a:ext uri="{9D8B030D-6E8A-4147-A177-3AD203B41FA5}">
                      <a16:colId xmlns="" xmlns:a16="http://schemas.microsoft.com/office/drawing/2014/main" val="1134775462"/>
                    </a:ext>
                  </a:extLst>
                </a:gridCol>
                <a:gridCol w="88276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43727">
                  <a:extLst>
                    <a:ext uri="{9D8B030D-6E8A-4147-A177-3AD203B41FA5}">
                      <a16:colId xmlns="" xmlns:a16="http://schemas.microsoft.com/office/drawing/2014/main" val="1730979500"/>
                    </a:ext>
                  </a:extLst>
                </a:gridCol>
                <a:gridCol w="743727">
                  <a:extLst>
                    <a:ext uri="{9D8B030D-6E8A-4147-A177-3AD203B41FA5}">
                      <a16:colId xmlns="" xmlns:a16="http://schemas.microsoft.com/office/drawing/2014/main" val="3800926845"/>
                    </a:ext>
                  </a:extLst>
                </a:gridCol>
                <a:gridCol w="743727">
                  <a:extLst>
                    <a:ext uri="{9D8B030D-6E8A-4147-A177-3AD203B41FA5}">
                      <a16:colId xmlns="" xmlns:a16="http://schemas.microsoft.com/office/drawing/2014/main" val="951401654"/>
                    </a:ext>
                  </a:extLst>
                </a:gridCol>
                <a:gridCol w="743727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743727">
                  <a:extLst>
                    <a:ext uri="{9D8B030D-6E8A-4147-A177-3AD203B41FA5}">
                      <a16:colId xmlns="" xmlns:a16="http://schemas.microsoft.com/office/drawing/2014/main" val="1524162369"/>
                    </a:ext>
                  </a:extLst>
                </a:gridCol>
              </a:tblGrid>
              <a:tr h="471428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Укомплектованность, 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1316902"/>
                  </a:ext>
                </a:extLst>
              </a:tr>
              <a:tr h="4499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Штатные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Занятые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3603392"/>
                  </a:ext>
                </a:extLst>
              </a:tr>
              <a:tr h="436221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05186458"/>
                  </a:ext>
                </a:extLst>
              </a:tr>
              <a:tr h="54352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,75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77,75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97,6%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97,5%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1,19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7059037"/>
                  </a:ext>
                </a:extLst>
              </a:tr>
              <a:tr h="4812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190,25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227,50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187,00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225,50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99,3%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98,7%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47446406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1,17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8398554"/>
                  </a:ext>
                </a:extLst>
              </a:tr>
              <a:tr h="68217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Прочий немедицинский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персонал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98,6%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1,11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2765625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должностей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414,25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438,50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443,25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338,75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409,25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430,50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436,50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4368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514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12969082"/>
              </p:ext>
            </p:extLst>
          </p:nvPr>
        </p:nvGraphicFramePr>
        <p:xfrm>
          <a:off x="309817" y="1107524"/>
          <a:ext cx="5762348" cy="4595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81509786"/>
              </p:ext>
            </p:extLst>
          </p:nvPr>
        </p:nvGraphicFramePr>
        <p:xfrm>
          <a:off x="6023429" y="1107524"/>
          <a:ext cx="5975532" cy="4595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02930" y="369435"/>
            <a:ext cx="6855466" cy="523220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КАДРОВЫХ РЕСУРСОВ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9904" y="5732086"/>
            <a:ext cx="10276297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заседания членов Наблюдательного Совета и Согласительной комиссии, на основании инструктивного письма МЗ РК, принято решение продолжать оплату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категорийности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ФОТ до 31.12.2022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7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>
            <a:off x="9368054" y="811161"/>
            <a:ext cx="1106" cy="2845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9132079" y="811161"/>
            <a:ext cx="4916" cy="2845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8EC364DE-D3F3-4B8D-8A10-CD83DC05E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532636"/>
              </p:ext>
            </p:extLst>
          </p:nvPr>
        </p:nvGraphicFramePr>
        <p:xfrm>
          <a:off x="725715" y="790828"/>
          <a:ext cx="10813142" cy="566276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370666">
                  <a:extLst>
                    <a:ext uri="{9D8B030D-6E8A-4147-A177-3AD203B41FA5}">
                      <a16:colId xmlns="" xmlns:a16="http://schemas.microsoft.com/office/drawing/2014/main" val="3662464827"/>
                    </a:ext>
                  </a:extLst>
                </a:gridCol>
                <a:gridCol w="2361434">
                  <a:extLst>
                    <a:ext uri="{9D8B030D-6E8A-4147-A177-3AD203B41FA5}">
                      <a16:colId xmlns="" xmlns:a16="http://schemas.microsoft.com/office/drawing/2014/main" val="3271317231"/>
                    </a:ext>
                  </a:extLst>
                </a:gridCol>
                <a:gridCol w="2224496">
                  <a:extLst>
                    <a:ext uri="{9D8B030D-6E8A-4147-A177-3AD203B41FA5}">
                      <a16:colId xmlns="" xmlns:a16="http://schemas.microsoft.com/office/drawing/2014/main" val="3480546489"/>
                    </a:ext>
                  </a:extLst>
                </a:gridCol>
                <a:gridCol w="2856546">
                  <a:extLst>
                    <a:ext uri="{9D8B030D-6E8A-4147-A177-3AD203B41FA5}">
                      <a16:colId xmlns="" xmlns:a16="http://schemas.microsoft.com/office/drawing/2014/main" val="2879546731"/>
                    </a:ext>
                  </a:extLst>
                </a:gridCol>
              </a:tblGrid>
              <a:tr h="654495"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 год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 год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Сравнительный показатель 2022 года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1580030830"/>
                  </a:ext>
                </a:extLst>
              </a:tr>
              <a:tr h="328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 (+, -)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3252956589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2 428 875,85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869 897,37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+441 021,52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Финансирование от  ФСМС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2 001 187,32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198 485,21</a:t>
                      </a:r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197 297,89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основно деятельности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383 497,37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606 260,95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+222 763,58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2909360303"/>
                  </a:ext>
                </a:extLst>
              </a:tr>
              <a:tr h="420253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8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доходы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36 313,76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58 356,51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+22 042,75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3494811435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Платные услуги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7 877,40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6 794,7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-1082,7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717304714"/>
                  </a:ext>
                </a:extLst>
              </a:tr>
              <a:tr h="385350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" marR="1800" marT="1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" marR="1800" marT="1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1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00" marR="1800" marT="1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41925252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929 724,14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1 121 556,64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+ 233 201,8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1984712654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</a:t>
                      </a:r>
                      <a:r>
                        <a:rPr lang="ru-RU" sz="1800" b="1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Диф.оплата</a:t>
                      </a: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1 610,71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-449,29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753546640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Надбавки по КВИ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87 </a:t>
                      </a: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027,60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3 521,18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2103675607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Медикаменты и </a:t>
                      </a:r>
                      <a:r>
                        <a:rPr lang="ru-RU" sz="1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ИМН всего</a:t>
                      </a:r>
                      <a:r>
                        <a:rPr lang="ru-RU" sz="1800" b="1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494855,52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613 903,22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+119 047,70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4132114419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дневной стационар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7302,64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10952,95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3650,31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449271167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Медикаменти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ИМН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156489,90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366288,62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+209 798,72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945992307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вакцина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331 062,98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236661,65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-94401,33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13602419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6D5C64-5844-42E6-83DF-EDBC48A00DA8}"/>
              </a:ext>
            </a:extLst>
          </p:cNvPr>
          <p:cNvSpPr txBox="1"/>
          <p:nvPr/>
        </p:nvSpPr>
        <p:spPr>
          <a:xfrm>
            <a:off x="228600" y="93000"/>
            <a:ext cx="11806084" cy="40011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ФИНАНСОВОЙ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769613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93000"/>
            <a:ext cx="11806084" cy="40011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ФИНАНСОВОЙ ДЕЯТЕЛЬНОСТИ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9368054" y="811161"/>
            <a:ext cx="1106" cy="2845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9132079" y="811161"/>
            <a:ext cx="4916" cy="2845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8EC364DE-D3F3-4B8D-8A10-CD83DC05E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358559"/>
              </p:ext>
            </p:extLst>
          </p:nvPr>
        </p:nvGraphicFramePr>
        <p:xfrm>
          <a:off x="551543" y="811161"/>
          <a:ext cx="11059885" cy="573478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439745">
                  <a:extLst>
                    <a:ext uri="{9D8B030D-6E8A-4147-A177-3AD203B41FA5}">
                      <a16:colId xmlns="" xmlns:a16="http://schemas.microsoft.com/office/drawing/2014/main" val="3662464827"/>
                    </a:ext>
                  </a:extLst>
                </a:gridCol>
                <a:gridCol w="2051117">
                  <a:extLst>
                    <a:ext uri="{9D8B030D-6E8A-4147-A177-3AD203B41FA5}">
                      <a16:colId xmlns="" xmlns:a16="http://schemas.microsoft.com/office/drawing/2014/main" val="3271317231"/>
                    </a:ext>
                  </a:extLst>
                </a:gridCol>
                <a:gridCol w="2130875">
                  <a:extLst>
                    <a:ext uri="{9D8B030D-6E8A-4147-A177-3AD203B41FA5}">
                      <a16:colId xmlns="" xmlns:a16="http://schemas.microsoft.com/office/drawing/2014/main" val="3480546489"/>
                    </a:ext>
                  </a:extLst>
                </a:gridCol>
                <a:gridCol w="3438148">
                  <a:extLst>
                    <a:ext uri="{9D8B030D-6E8A-4147-A177-3AD203B41FA5}">
                      <a16:colId xmlns="" xmlns:a16="http://schemas.microsoft.com/office/drawing/2014/main" val="2879546731"/>
                    </a:ext>
                  </a:extLst>
                </a:gridCol>
              </a:tblGrid>
              <a:tr h="572922"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 год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 год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Сравнительный показатель 2022 года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1580030830"/>
                  </a:ext>
                </a:extLst>
              </a:tr>
              <a:tr h="287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 (+, -)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3252956589"/>
                  </a:ext>
                </a:extLst>
              </a:tr>
              <a:tr h="287337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Обучения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9 498,60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7804,00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-1 694,6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3606015005"/>
                  </a:ext>
                </a:extLst>
              </a:tr>
              <a:tr h="572922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Соц.налог</a:t>
                      </a: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800" b="1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Соц.отчисления</a:t>
                      </a: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ОСМС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88 790,63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117 991,04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kk-KZ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29 200,41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3157133266"/>
                  </a:ext>
                </a:extLst>
              </a:tr>
              <a:tr h="572922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землю, на имущества и прочие налоги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1192,48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1357,74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+165,26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4083145213"/>
                  </a:ext>
                </a:extLst>
              </a:tr>
              <a:tr h="572922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Хозяйственные </a:t>
                      </a: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товары и </a:t>
                      </a:r>
                      <a:r>
                        <a:rPr lang="ru-RU" sz="1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инвентарь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19 513,48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27 417,55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+7 904,00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374039439"/>
                  </a:ext>
                </a:extLst>
              </a:tr>
              <a:tr h="31139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расходы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19771,75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23 109,72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+3 337,97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3266169811"/>
                  </a:ext>
                </a:extLst>
              </a:tr>
              <a:tr h="46567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связи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095,55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2 096,32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-0,77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2059531633"/>
                  </a:ext>
                </a:extLst>
              </a:tr>
              <a:tr h="465675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Транспортные услуги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1 344,00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marL="457200"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24121526"/>
                  </a:ext>
                </a:extLst>
              </a:tr>
              <a:tr h="747982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Консультативно - диагностические услуги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369 713,85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398 496,13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kk-KZ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28 782,28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899353952"/>
                  </a:ext>
                </a:extLst>
              </a:tr>
              <a:tr h="798286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работы и услуги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</a:t>
                      </a: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909,28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54 692,74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- 3 216,54</a:t>
                      </a:r>
                      <a:endParaRPr lang="ru-RU" sz="1800" b="1" i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00" marR="1800" marT="1800" marB="0" anchor="ctr"/>
                </a:tc>
                <a:extLst>
                  <a:ext uri="{0D108BD9-81ED-4DB2-BD59-A6C34878D82A}">
                    <a16:rowId xmlns="" xmlns:a16="http://schemas.microsoft.com/office/drawing/2014/main" val="51289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672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93A267BF-D106-49FA-892E-81AE772B3D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323248"/>
              </p:ext>
            </p:extLst>
          </p:nvPr>
        </p:nvGraphicFramePr>
        <p:xfrm>
          <a:off x="137626" y="338554"/>
          <a:ext cx="11870872" cy="641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0B1D5AE-AEB9-4799-9841-45D0639AC640}"/>
              </a:ext>
            </a:extLst>
          </p:cNvPr>
          <p:cNvSpPr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СУБПОДРЯДА НА ОКАЗАНИЕ КДУ В РАМКАХ ГОБМП  И ОСМС В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(В ПРОЦЕНТАХ %)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03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381" y="145140"/>
            <a:ext cx="8530027" cy="523220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СКПН В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255824"/>
              </p:ext>
            </p:extLst>
          </p:nvPr>
        </p:nvGraphicFramePr>
        <p:xfrm>
          <a:off x="116112" y="783771"/>
          <a:ext cx="11974287" cy="599514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53690">
                  <a:extLst>
                    <a:ext uri="{9D8B030D-6E8A-4147-A177-3AD203B41FA5}">
                      <a16:colId xmlns="" xmlns:a16="http://schemas.microsoft.com/office/drawing/2014/main" val="3340317966"/>
                    </a:ext>
                  </a:extLst>
                </a:gridCol>
                <a:gridCol w="4116712">
                  <a:extLst>
                    <a:ext uri="{9D8B030D-6E8A-4147-A177-3AD203B41FA5}">
                      <a16:colId xmlns="" xmlns:a16="http://schemas.microsoft.com/office/drawing/2014/main" val="2297249098"/>
                    </a:ext>
                  </a:extLst>
                </a:gridCol>
                <a:gridCol w="885372">
                  <a:extLst>
                    <a:ext uri="{9D8B030D-6E8A-4147-A177-3AD203B41FA5}">
                      <a16:colId xmlns="" xmlns:a16="http://schemas.microsoft.com/office/drawing/2014/main" val="2273959029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4269358857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102692394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3060605669"/>
                    </a:ext>
                  </a:extLst>
                </a:gridCol>
                <a:gridCol w="856343">
                  <a:extLst>
                    <a:ext uri="{9D8B030D-6E8A-4147-A177-3AD203B41FA5}">
                      <a16:colId xmlns="" xmlns:a16="http://schemas.microsoft.com/office/drawing/2014/main" val="2723262084"/>
                    </a:ext>
                  </a:extLst>
                </a:gridCol>
                <a:gridCol w="1059542">
                  <a:extLst>
                    <a:ext uri="{9D8B030D-6E8A-4147-A177-3AD203B41FA5}">
                      <a16:colId xmlns="" xmlns:a16="http://schemas.microsoft.com/office/drawing/2014/main" val="70574578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4502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931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индикаторов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5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5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>
                          <a:latin typeface="Times New Roman" pitchFamily="18" charset="0"/>
                          <a:cs typeface="Times New Roman" pitchFamily="18" charset="0"/>
                        </a:rPr>
                        <a:t>Порог значение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5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5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Порог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значения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Порог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значения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6276547"/>
                  </a:ext>
                </a:extLst>
              </a:tr>
              <a:tr h="51944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Своевременно диагностированный туберкулез легких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96,5%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4645785"/>
                  </a:ext>
                </a:extLst>
              </a:tr>
              <a:tr h="72652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Впервые</a:t>
                      </a:r>
                      <a:r>
                        <a:rPr lang="ru-RU" sz="15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выявленные случаи злокачественных новообразований визуальной локализации 1-2 стадии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51,39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63,7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47,9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71,7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62,7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63,8%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4786384"/>
                  </a:ext>
                </a:extLst>
              </a:tr>
              <a:tr h="72652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Уровень госпитализации больных с</a:t>
                      </a:r>
                      <a:r>
                        <a:rPr lang="ru-RU" sz="15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осложнениями заболеваний ССС (инфаркт</a:t>
                      </a:r>
                      <a:r>
                        <a:rPr lang="ru-RU" sz="15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миокарда, инсульт)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17,49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20 %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8891124"/>
                  </a:ext>
                </a:extLst>
              </a:tr>
              <a:tr h="514619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Материнская смертность,</a:t>
                      </a:r>
                      <a:r>
                        <a:rPr lang="ru-RU" sz="15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предотвратимая на уровне ПМСП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2156578"/>
                  </a:ext>
                </a:extLst>
              </a:tr>
              <a:tr h="72652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Детская смертность от 7 дней до 5 лет,</a:t>
                      </a:r>
                      <a:r>
                        <a:rPr lang="en-US" sz="15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редотвратимая на уровне ПМСП (ОКИ, ОРИ)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9534510"/>
                  </a:ext>
                </a:extLst>
              </a:tr>
              <a:tr h="302717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Обоснованные</a:t>
                      </a:r>
                      <a:r>
                        <a:rPr lang="ru-RU" sz="15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жалобы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0851976"/>
                  </a:ext>
                </a:extLst>
              </a:tr>
              <a:tr h="76245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Удельный вес детей до 5 лет, госпитализированных с осложненными</a:t>
                      </a:r>
                      <a:r>
                        <a:rPr lang="ru-RU" sz="15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острыми респираторными инфекциями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3,46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1921881"/>
                  </a:ext>
                </a:extLst>
              </a:tr>
              <a:tr h="875671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Охват патронажными</a:t>
                      </a:r>
                      <a:r>
                        <a:rPr lang="ru-RU" sz="15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посещениями новорожденных в первые 3 суток после выписки из роддома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91,2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6580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79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6773" y="301536"/>
            <a:ext cx="10058400" cy="1338828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6306985"/>
              </p:ext>
            </p:extLst>
          </p:nvPr>
        </p:nvGraphicFramePr>
        <p:xfrm>
          <a:off x="-1374777" y="2638425"/>
          <a:ext cx="14541501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347324" y="1963375"/>
            <a:ext cx="7376699" cy="461665"/>
          </a:xfrm>
          <a:prstGeom prst="rect">
            <a:avLst/>
          </a:prstGeom>
          <a:solidFill>
            <a:srgbClr val="0066FF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ГОРОДСКОЙ ПОЛИКЛИНИКИ №29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69722098"/>
              </p:ext>
            </p:extLst>
          </p:nvPr>
        </p:nvGraphicFramePr>
        <p:xfrm>
          <a:off x="959224" y="809213"/>
          <a:ext cx="9965949" cy="1002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15048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3A671429-4D2F-481E-A18B-C0AB0D1A7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787582"/>
              </p:ext>
            </p:extLst>
          </p:nvPr>
        </p:nvGraphicFramePr>
        <p:xfrm>
          <a:off x="235856" y="1090181"/>
          <a:ext cx="11712820" cy="521843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71839">
                  <a:extLst>
                    <a:ext uri="{9D8B030D-6E8A-4147-A177-3AD203B41FA5}">
                      <a16:colId xmlns="" xmlns:a16="http://schemas.microsoft.com/office/drawing/2014/main" val="1445265700"/>
                    </a:ext>
                  </a:extLst>
                </a:gridCol>
                <a:gridCol w="4748075">
                  <a:extLst>
                    <a:ext uri="{9D8B030D-6E8A-4147-A177-3AD203B41FA5}">
                      <a16:colId xmlns="" xmlns:a16="http://schemas.microsoft.com/office/drawing/2014/main" val="3001983153"/>
                    </a:ext>
                  </a:extLst>
                </a:gridCol>
                <a:gridCol w="1944915">
                  <a:extLst>
                    <a:ext uri="{9D8B030D-6E8A-4147-A177-3AD203B41FA5}">
                      <a16:colId xmlns="" xmlns:a16="http://schemas.microsoft.com/office/drawing/2014/main" val="1641076972"/>
                    </a:ext>
                  </a:extLst>
                </a:gridCol>
                <a:gridCol w="3500664">
                  <a:extLst>
                    <a:ext uri="{9D8B030D-6E8A-4147-A177-3AD203B41FA5}">
                      <a16:colId xmlns="" xmlns:a16="http://schemas.microsoft.com/office/drawing/2014/main" val="2788780338"/>
                    </a:ext>
                  </a:extLst>
                </a:gridCol>
                <a:gridCol w="1147327">
                  <a:extLst>
                    <a:ext uri="{9D8B030D-6E8A-4147-A177-3AD203B41FA5}">
                      <a16:colId xmlns="" xmlns:a16="http://schemas.microsoft.com/office/drawing/2014/main" val="11474265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ПОРОГОВОЕ ЗНАЧЕНИЕ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ГП 29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extLst>
                  <a:ext uri="{0D108BD9-81ED-4DB2-BD59-A6C34878D82A}">
                    <a16:rowId xmlns="" xmlns:a16="http://schemas.microsoft.com/office/drawing/2014/main" val="4204283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аккредитации медицинской организации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 1 категория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Свидетельство об аккредитации с регистрационным номером 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KZ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VEG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00010247 от 16.07.2020 года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2037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сайта медицинской организации, активное его использование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https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instagram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almaty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gp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://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gp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29.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kz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/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https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facebook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policlinic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29/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1144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финансовых средств, снятых за некачественное оказание медицинской помощи Фондом обязательного медицинского страхования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в сравнении с предыдущим отчетным периодом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в сравнении с 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г.: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508088,33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.-за 9 месяцев 2021 года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13682904,4-тг. за  9 месяцев 2022 г.)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396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Кредиторская задолженность долгосрочная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 отсутствие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 - отсутствуют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2851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Финансовая эффективность медицинской организации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Рентабельность выше 2,5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Рентабельность активов за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2021г-15,04;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за 2022 г-16,32.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Рентабельность доходов: за 2021г-13,77; за 2022 г-15,06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889" marR="188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7233537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C7DD9C6-C921-475B-B785-DC038D61EB00}"/>
              </a:ext>
            </a:extLst>
          </p:cNvPr>
          <p:cNvSpPr/>
          <p:nvPr/>
        </p:nvSpPr>
        <p:spPr>
          <a:xfrm>
            <a:off x="2000250" y="7902467"/>
            <a:ext cx="10610850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15 общих индикаторов – не достигнут-1,   достигнут-14 индикаторов 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(93,3%)</a:t>
            </a:r>
            <a:r>
              <a:rPr lang="ru-RU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69 баллов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FF303C3-C4E4-46D3-AA40-53853BA5F323}"/>
              </a:ext>
            </a:extLst>
          </p:cNvPr>
          <p:cNvSpPr/>
          <p:nvPr/>
        </p:nvSpPr>
        <p:spPr>
          <a:xfrm>
            <a:off x="176945" y="322913"/>
            <a:ext cx="11838110" cy="399405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ИНДИКАТОРЫ ГОСУДАРСТВЕННЫХ МЕДИЦИНСКИХ ОРГАНИЗАЦИЙ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KPI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</a:t>
            </a:r>
            <a:r>
              <a:rPr lang="kk-KZ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136376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592" y="273737"/>
            <a:ext cx="11823192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ИНДИКАТОРЫ ГОСУДАРСТВЕННЫХ МЕДИЦИНСКИХ ОРГАНИЗАЦИЙ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KPI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</a:t>
            </a:r>
            <a:r>
              <a:rPr lang="kk-KZ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182508"/>
              </p:ext>
            </p:extLst>
          </p:nvPr>
        </p:nvGraphicFramePr>
        <p:xfrm>
          <a:off x="274320" y="719666"/>
          <a:ext cx="11612879" cy="517762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10983">
                  <a:extLst>
                    <a:ext uri="{9D8B030D-6E8A-4147-A177-3AD203B41FA5}">
                      <a16:colId xmlns="" xmlns:a16="http://schemas.microsoft.com/office/drawing/2014/main" val="1338163177"/>
                    </a:ext>
                  </a:extLst>
                </a:gridCol>
                <a:gridCol w="4573493">
                  <a:extLst>
                    <a:ext uri="{9D8B030D-6E8A-4147-A177-3AD203B41FA5}">
                      <a16:colId xmlns="" xmlns:a16="http://schemas.microsoft.com/office/drawing/2014/main" val="1232992373"/>
                    </a:ext>
                  </a:extLst>
                </a:gridCol>
                <a:gridCol w="1306712">
                  <a:extLst>
                    <a:ext uri="{9D8B030D-6E8A-4147-A177-3AD203B41FA5}">
                      <a16:colId xmlns="" xmlns:a16="http://schemas.microsoft.com/office/drawing/2014/main" val="1014869172"/>
                    </a:ext>
                  </a:extLst>
                </a:gridCol>
                <a:gridCol w="4378569">
                  <a:extLst>
                    <a:ext uri="{9D8B030D-6E8A-4147-A177-3AD203B41FA5}">
                      <a16:colId xmlns="" xmlns:a16="http://schemas.microsoft.com/office/drawing/2014/main" val="681071079"/>
                    </a:ext>
                  </a:extLst>
                </a:gridCol>
                <a:gridCol w="943122">
                  <a:extLst>
                    <a:ext uri="{9D8B030D-6E8A-4147-A177-3AD203B41FA5}">
                      <a16:colId xmlns="" xmlns:a16="http://schemas.microsoft.com/office/drawing/2014/main" val="3250403035"/>
                    </a:ext>
                  </a:extLst>
                </a:gridCol>
              </a:tblGrid>
              <a:tr h="4181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Пороговое значение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ГП 29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954201787"/>
                  </a:ext>
                </a:extLst>
              </a:tr>
              <a:tr h="1099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аккредитации медицинской организации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 1 категория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Свидетельство об аккредитации с регистрационным номером №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00010247 от 16.07.2020 года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59330610"/>
                  </a:ext>
                </a:extLst>
              </a:tr>
              <a:tr h="418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Кредиторская задолженность долгосрочная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отсутствие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- отсутствуют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126307839"/>
                  </a:ext>
                </a:extLst>
              </a:tr>
              <a:tr h="441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Обоснованные жалобы за отчетный период (по данным ДККМФД))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за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3763694467"/>
                  </a:ext>
                </a:extLst>
              </a:tr>
              <a:tr h="66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граждан качеством медицинских услуг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70%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за 2021 г. по результатам анкетирования пациентов СПП и ВА.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4092586298"/>
                  </a:ext>
                </a:extLst>
              </a:tr>
              <a:tr h="66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средней заработной платы на 1 ставку врача к средней заработной плате в экономике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1,09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31 декабря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2075894240"/>
                  </a:ext>
                </a:extLst>
              </a:tr>
              <a:tr h="649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оснащенности медицинских организаций медицинской техникой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60,9%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91,9%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31 декабря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2047395353"/>
                  </a:ext>
                </a:extLst>
              </a:tr>
              <a:tr h="418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308341925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72184" y="6094847"/>
            <a:ext cx="721461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6 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общих индикаторов </a:t>
            </a:r>
            <a:r>
              <a:rPr lang="ru-RU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pc="-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достигнуты 6 индикаторов </a:t>
            </a:r>
            <a:r>
              <a:rPr lang="ru-RU" b="1" spc="-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30 </a:t>
            </a:r>
            <a:r>
              <a:rPr lang="ru-RU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74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182881"/>
            <a:ext cx="11548872" cy="932687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KPI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</a:t>
            </a:r>
            <a:r>
              <a:rPr lang="kk-KZ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качества медицинских услуг для медицинских организаций, оказывающих первичную медико-санитарную и консультативно-диагностическую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за 2022 год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168036"/>
              </p:ext>
            </p:extLst>
          </p:nvPr>
        </p:nvGraphicFramePr>
        <p:xfrm>
          <a:off x="402336" y="1006539"/>
          <a:ext cx="11448288" cy="520813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0795">
                  <a:extLst>
                    <a:ext uri="{9D8B030D-6E8A-4147-A177-3AD203B41FA5}">
                      <a16:colId xmlns="" xmlns:a16="http://schemas.microsoft.com/office/drawing/2014/main" val="118371446"/>
                    </a:ext>
                  </a:extLst>
                </a:gridCol>
                <a:gridCol w="4744981">
                  <a:extLst>
                    <a:ext uri="{9D8B030D-6E8A-4147-A177-3AD203B41FA5}">
                      <a16:colId xmlns="" xmlns:a16="http://schemas.microsoft.com/office/drawing/2014/main" val="1330999843"/>
                    </a:ext>
                  </a:extLst>
                </a:gridCol>
                <a:gridCol w="2468880">
                  <a:extLst>
                    <a:ext uri="{9D8B030D-6E8A-4147-A177-3AD203B41FA5}">
                      <a16:colId xmlns="" xmlns:a16="http://schemas.microsoft.com/office/drawing/2014/main" val="513570805"/>
                    </a:ext>
                  </a:extLst>
                </a:gridCol>
                <a:gridCol w="3456722">
                  <a:extLst>
                    <a:ext uri="{9D8B030D-6E8A-4147-A177-3AD203B41FA5}">
                      <a16:colId xmlns="" xmlns:a16="http://schemas.microsoft.com/office/drawing/2014/main" val="3197548363"/>
                    </a:ext>
                  </a:extLst>
                </a:gridCol>
                <a:gridCol w="456910">
                  <a:extLst>
                    <a:ext uri="{9D8B030D-6E8A-4147-A177-3AD203B41FA5}">
                      <a16:colId xmlns="" xmlns:a16="http://schemas.microsoft.com/office/drawing/2014/main" val="3671758709"/>
                    </a:ext>
                  </a:extLst>
                </a:gridCol>
              </a:tblGrid>
              <a:tr h="34824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highlight>
                            <a:srgbClr val="D3D3D3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3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b="1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ourier New" panose="02070309020205020404" pitchFamily="49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индикаторов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Пороговое значение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ГП 29</a:t>
                      </a:r>
                      <a:endParaRPr lang="ru-RU" sz="13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2864136055"/>
                  </a:ext>
                </a:extLst>
              </a:tr>
              <a:tr h="368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Детская смертность от 7 дней до 5 лет, предотвратимой на уровне ПМСП (ОКИ, ОРИ)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</a:t>
                      </a:r>
                      <a:endParaRPr lang="ru-RU" sz="13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Отсутствует, предотвратимых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уровне ПМСП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(9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случая непредотвратимых на уровне ПМСП)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3686570688"/>
                  </a:ext>
                </a:extLst>
              </a:tr>
              <a:tr h="368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случаев материнской смертности, предотвратимых на уровне ПМСП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</a:t>
                      </a:r>
                      <a:endParaRPr lang="ru-RU" sz="13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Отсутствие, предотвратимых</a:t>
                      </a:r>
                      <a:r>
                        <a:rPr lang="ru-RU" sz="13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уровне ПМСП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данным ИС «ДКПН» за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1231153517"/>
                  </a:ext>
                </a:extLst>
              </a:tr>
              <a:tr h="348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младенческой смертности на дому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3035683570"/>
                  </a:ext>
                </a:extLst>
              </a:tr>
              <a:tr h="368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13505" algn="l"/>
                        </a:tabLs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госпитализации больных из числа прикрепленного населения госпитализированных с осложнением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БСК: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инфаркт миокарда, ОНМК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более 20 %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,2%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3421806984"/>
                  </a:ext>
                </a:extLst>
              </a:tr>
              <a:tr h="348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spc="-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</a:t>
                      </a:r>
                      <a:r>
                        <a:rPr lang="ru-RU" sz="1300" spc="-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скрининговыми</a:t>
                      </a:r>
                      <a:r>
                        <a:rPr lang="ru-RU" sz="1300" spc="-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осмотрами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 за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от плана 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1470251972"/>
                  </a:ext>
                </a:extLst>
              </a:tr>
              <a:tr h="368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Впервые выявленные случаи злокачественного новообразования визуальной локализации 1-2 стадии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71,7%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 - впервые выявленных ЗНО -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случая 1-2 ст.(динамика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r>
                        <a:rPr lang="en-US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%)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2034170103"/>
                  </a:ext>
                </a:extLst>
              </a:tr>
              <a:tr h="368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пациентов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ПУЗ</a:t>
                      </a:r>
                      <a:r>
                        <a:rPr lang="ru-RU" sz="13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нозологиями Артериальная гипертония, Хроническая сердечная недостаточность, Сахарный диабет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30 %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пациентов Д учета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65,2% за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по данным регистра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975610527"/>
                  </a:ext>
                </a:extLst>
              </a:tr>
              <a:tr h="281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Заболеваемость ожирением среди детей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(0-14лет)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149,2 на 100 тысяч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 0-14лет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тысяч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0-14лет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931730899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Заболеваемость туберкулезом </a:t>
                      </a:r>
                      <a:endParaRPr lang="ru-RU" sz="13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33,7 на 100тыс. населения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  на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тысяч население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2154908960"/>
                  </a:ext>
                </a:extLst>
              </a:tr>
              <a:tr h="493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 организации здравоохранения, оказывающих ПМСП, на одного жителя в год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5,59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r>
                        <a:rPr lang="en-US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761029199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вакцинацией, ревакцинацией подлежащего контингента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90% от плана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r>
                        <a:rPr lang="ru-RU" sz="13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- 25876 человек привитого населения от последнего плана УОЗ (27 794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1017307321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3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55 б.</a:t>
                      </a:r>
                      <a:endParaRPr lang="ru-RU" sz="13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б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373797318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2336" y="6275549"/>
            <a:ext cx="1144828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индикаторов </a:t>
            </a:r>
            <a:r>
              <a:rPr lang="ru-RU" spc="-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ПМСП 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достигнуты</a:t>
            </a:r>
            <a:r>
              <a:rPr lang="ru-RU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-10 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индикаторов</a:t>
            </a:r>
            <a:r>
              <a:rPr lang="ru-RU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pc="-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достигнут </a:t>
            </a:r>
            <a:r>
              <a:rPr lang="ru-RU" b="1" spc="-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итого 50 баллов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16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251" y="46970"/>
            <a:ext cx="10772775" cy="53848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Информационно-разъяснительная работа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53075" y="847137"/>
            <a:ext cx="6379845" cy="2255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 202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год на официальном сайте поликлиники и в социальных страницах опубликовано </a:t>
            </a: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 ОСМС- 2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публикаций</a:t>
            </a: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 услугам – 3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публикаций</a:t>
            </a: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 профилактике инфекционных и неинфекционных заболеваний-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публикаций</a:t>
            </a: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 вакцинации против КВИ –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307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публикаций</a:t>
            </a: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 проведенным мероприятиям – 2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публикаций 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448" y="455627"/>
            <a:ext cx="5233584" cy="1226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491" y="2039112"/>
            <a:ext cx="5076849" cy="23036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9491" y="4553712"/>
            <a:ext cx="5011461" cy="2029968"/>
          </a:xfrm>
          <a:prstGeom prst="rect">
            <a:avLst/>
          </a:prstGeom>
        </p:spPr>
      </p:pic>
      <p:sp>
        <p:nvSpPr>
          <p:cNvPr id="4" name="AutoShape 2" descr="blob:https://web.whatsapp.com/486c2be3-7787-454e-9578-12aa132f5cd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blob:https://web.whatsapp.com/486c2be3-7787-454e-9578-12aa132f5cd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blob:https://web.whatsapp.com/486c2be3-7787-454e-9578-12aa132f5cd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211" r="448" b="28973"/>
          <a:stretch/>
        </p:blipFill>
        <p:spPr bwMode="auto">
          <a:xfrm>
            <a:off x="5499401" y="3662940"/>
            <a:ext cx="2150270" cy="289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 t="9287" r="-869" b="7673"/>
          <a:stretch/>
        </p:blipFill>
        <p:spPr>
          <a:xfrm>
            <a:off x="7818120" y="3662940"/>
            <a:ext cx="2387065" cy="3128211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1" t="16842" r="1"/>
          <a:stretch/>
        </p:blipFill>
        <p:spPr>
          <a:xfrm>
            <a:off x="9905590" y="3950157"/>
            <a:ext cx="2173966" cy="286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49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75" y="275770"/>
            <a:ext cx="11563350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Инновационные организационные и медицинские технологии в первичной медико-санитарной помощи по ГКП ПХВ «Городская поликлиника №29»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761" y="1304208"/>
            <a:ext cx="11563350" cy="5235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1.Внедрена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отдельная электронная очередь в пункте забора материала на КДЛ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исследования</a:t>
            </a:r>
            <a:endParaRPr lang="ru-RU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2.Разработаны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специальные формы чек-листов по наблюдению родильниц в послеродовом периоде на этапе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ПМСП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кабинете развития ребенка функционирует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Клуб компетенции по консультированию родителей и персонала при проблемах питания детей до 5-ти лет с участием консультанта по ИВБДВ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 и утвержден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Алгоритм беседы с пациентом и их семьей с акушером-гинекологом и юристом поликлиники об ответственности сторон при планировании семьи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5.Функционирует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Школа непрерывной отработки практических навыков на рабочем месте «</a:t>
            </a:r>
            <a:r>
              <a:rPr lang="en-US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 situ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 при Городской поликлинике №29 с утверждёнными сценариями ролевых игр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Функционирует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амбулаторный эндоскопический кабинет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оборудованный новейшими аппаратами, как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Эндовидеоэзогастродуаденоскопия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Видеобронхоскопия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7.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Внедряются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пилотные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проекты в рамках международных программ «Универсально-прогрессивная модель патронажной службы» с подготовкой медицинских сестер с высшим образованием уровня бакалавра, магистратуры, а также «Программа управления заболеваниями»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ГП 29 имеет национальный статус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Baby friendly hospital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является одним из 8 центров в городе, Центром лучших практик </a:t>
            </a:r>
            <a:endParaRPr lang="ru-RU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2671" y="339791"/>
            <a:ext cx="10772775" cy="3276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Проблемные вопросы, требующие поддержки уполномоченного органа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750" y="782511"/>
            <a:ext cx="1119781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Существует РИСК потери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электронной базы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данных о пациентах, так как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 МО работают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площадке авторского программного продукта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Поставщика, что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требует решительного вмешательства со стороны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уполномоченных органов в здравоохранении,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именно, обязательства разработчиков и Поставщиков МИС перед местными исполнительными органами и МЗ РК о сохранении базы данных и архива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электронной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документации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населения.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750" y="1874010"/>
            <a:ext cx="11197809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Недостаточно развития ИНФРАСТРУКТУРА района, в частности, общественного транспортного маршрута приводит к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затруднительному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доезду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пациентов из поселков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Боролдай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Алгабас, 71-го разъезда до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нашей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поликлиники, так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как, имеется всего два прямых маршрута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мкрн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Зерделі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Неоднократно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вносились предложения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рассмотрение о внедрении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дополнительных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маршрутов общественного транспорта.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751" y="2907081"/>
            <a:ext cx="111978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микрорайоне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поселкового типа района,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собственники квартир ставят на временную регистрацию пациентов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регионов 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запущенными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формами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туберкулеза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онкологии. Совместно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акиматом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ДВД Алатауского района, нами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активная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перепись временно регистрированного населения, выявление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социально-значимых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заболеваний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квартирантов, снимающих жилье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специальных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квартирах барачного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типа, однако вопрос не систематизирован в сторону ответственности арендодателей.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751" y="3940152"/>
            <a:ext cx="1119780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на территории обслуживания поликлиники активно продолжаются строительные работы и заселение приезжих из разных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регионов.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Государственной программе обеспечения жильем, в первую очередь заселяются семьи с инвалидами и многодетные, малоимущие, выпускники интернатов и детских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домов. 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вновь заселяющихся новых микрорайонах (в новостройках Алгабас,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Мадениет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Аккент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13 микрорайон) с неустановленным контингентом, превентивные меры профилактики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выявляемость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социально-значимых заболеваний начаты с нуля, что будет влиять на рост показателя заболеваемости, в связи с улучшением регистрации вновь прибывших в наш город граждан, их диагностики и диспансеризации.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750" y="5385537"/>
            <a:ext cx="11197808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Вопрос предоставления льгот медицинским специалистам в электронной очереди устройства детей в дошкольные организации образования.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4750" y="5759557"/>
            <a:ext cx="11197809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новых строящихся жилых комплексах не предусмотрены помещения для размещения центров ПМСП или ВА. Вопрос был направлен в Управление градостроительства. В населенных пунктах поселкового типа нет соответствующих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зданий и помещении для размещения ВА.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71" y="166749"/>
            <a:ext cx="11592942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НА </a:t>
            </a:r>
            <a:r>
              <a:rPr lang="kk-KZ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05102" y="227719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B934C045-5D4B-41AA-9F23-04FC62DD7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751197"/>
              </p:ext>
            </p:extLst>
          </p:nvPr>
        </p:nvGraphicFramePr>
        <p:xfrm>
          <a:off x="207170" y="944880"/>
          <a:ext cx="11592943" cy="555269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21744">
                  <a:extLst>
                    <a:ext uri="{9D8B030D-6E8A-4147-A177-3AD203B41FA5}">
                      <a16:colId xmlns="" xmlns:a16="http://schemas.microsoft.com/office/drawing/2014/main" val="3175438210"/>
                    </a:ext>
                  </a:extLst>
                </a:gridCol>
                <a:gridCol w="10871199">
                  <a:extLst>
                    <a:ext uri="{9D8B030D-6E8A-4147-A177-3AD203B41FA5}">
                      <a16:colId xmlns="" xmlns:a16="http://schemas.microsoft.com/office/drawing/2014/main" val="919215499"/>
                    </a:ext>
                  </a:extLst>
                </a:gridCol>
              </a:tblGrid>
              <a:tr h="129032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atin typeface="Times New Roman" pitchFamily="18" charset="0"/>
                          <a:cs typeface="Times New Roman" pitchFamily="18" charset="0"/>
                        </a:rPr>
                        <a:t>Дальнейшее достижение экономической устойчивости предприятия путем правильного планирования, распределения и эффективного использования имеющихся ресурсов(материально –технических, кадровых и др.), укрепление материально – технической базы; расширение видов и объема оказываемых медицинских услуг.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696292"/>
                  </a:ext>
                </a:extLst>
              </a:tr>
              <a:tr h="7595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доступности АПП путем</a:t>
                      </a:r>
                      <a:r>
                        <a:rPr lang="ru-RU" sz="18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иления социальной ориентированности </a:t>
                      </a: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ПМСП с акцентом на профилактическую работу и медико-социальную направленность.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9372257"/>
                  </a:ext>
                </a:extLst>
              </a:tr>
              <a:tr h="7595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Усиление кадрового потенциала путем повышения профессионального мастерства и привлечения профессиональных 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специалистов,</a:t>
                      </a:r>
                      <a:r>
                        <a:rPr lang="ru-RU" sz="18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ЦАХ в узких профилях  - ЛОР, офтальмология, травматология, </a:t>
                      </a:r>
                      <a:r>
                        <a:rPr lang="ru-RU" sz="1800" kern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ангиохирургия</a:t>
                      </a:r>
                      <a:r>
                        <a:rPr lang="ru-RU" sz="18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гинекология, урология, эндоскопия.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9234949"/>
                  </a:ext>
                </a:extLst>
              </a:tr>
              <a:tr h="7595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Переориентировать и активизировать работу МЦЗ по всеобщему охвату </a:t>
                      </a: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населения 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возраста от 10 до 29 лет, качественным</a:t>
                      </a:r>
                      <a:r>
                        <a:rPr lang="ru-RU" sz="18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консультированием путем подготовки волонтеров 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ориентированных на определенный возрастной контингент и интересы.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3400334"/>
                  </a:ext>
                </a:extLst>
              </a:tr>
              <a:tr h="88137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Пилотный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 «Внедрение новых сестринских технологий» в практику поликлиники с разделением медицинских услуг на медицинских сестер 3-х уровней: с уровнем академического, прикладного бакалавра и уровня </a:t>
                      </a:r>
                      <a:r>
                        <a:rPr lang="ru-RU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ТиПО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4040098"/>
                  </a:ext>
                </a:extLst>
              </a:tr>
              <a:tr h="7595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Продолжить реализацию </a:t>
                      </a: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дорожной карты по делегированию 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полномочий от </a:t>
                      </a:r>
                      <a:r>
                        <a:rPr lang="ru-RU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узкопрофильных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специалистов </a:t>
                      </a: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ВОП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8683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019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68" y="420592"/>
            <a:ext cx="4469259" cy="480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6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95839018"/>
              </p:ext>
            </p:extLst>
          </p:nvPr>
        </p:nvGraphicFramePr>
        <p:xfrm>
          <a:off x="632481" y="2142836"/>
          <a:ext cx="10841479" cy="4544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45242" y="0"/>
            <a:ext cx="81157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Материально-техническая база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ГКП ПХВ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поликлиника № 29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 Общественного Здравоохранения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Алматы,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Алатауский район, микрорайон Зерделі , 371/3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Broteko\Desktop\Hybrid-OR-Operating-Room-Philips-FD20-Ceiling-Skytron-LED-Surgical-Lights-Skytron-Monitor-Boo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7474" y="5144656"/>
            <a:ext cx="1279035" cy="1244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368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5204F1B-4E4F-4667-A896-563953B126A7}"/>
              </a:ext>
            </a:extLst>
          </p:cNvPr>
          <p:cNvSpPr/>
          <p:nvPr/>
        </p:nvSpPr>
        <p:spPr>
          <a:xfrm>
            <a:off x="255262" y="368802"/>
            <a:ext cx="7104184" cy="43330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Первичная медико-санитарная помощь специалистами поликлиники оказывается жителям микрорайонов:</a:t>
            </a:r>
            <a:endParaRPr lang="ru-RU" sz="16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микрорайон </a:t>
            </a:r>
            <a:r>
              <a:rPr lang="kk-KZ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</a:t>
            </a:r>
            <a:r>
              <a:rPr lang="ru-RU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ердел</a:t>
            </a:r>
            <a:r>
              <a:rPr lang="kk-KZ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і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микрорайон Аккент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микрорайон </a:t>
            </a:r>
            <a:r>
              <a:rPr lang="kk-KZ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Акбулак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(северо-западная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часть)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микрорайон Саялы-1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микрорайон Ал</a:t>
            </a:r>
            <a:r>
              <a:rPr lang="kk-KZ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ғ</a:t>
            </a:r>
            <a:r>
              <a:rPr lang="ru-RU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абас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микрорайон Мәдениет</a:t>
            </a:r>
            <a:r>
              <a:rPr lang="kk-KZ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,-Рахат, 71 </a:t>
            </a:r>
            <a:r>
              <a:rPr lang="kk-KZ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разъезд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микрорайон Боралдай (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юго-западная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часть, 24 улиц</a:t>
            </a:r>
            <a:r>
              <a:rPr lang="kk-KZ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</a:t>
            </a: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k-KZ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13-й микрорайон</a:t>
            </a:r>
            <a:endParaRPr lang="ru-RU" sz="16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59AFD4A-CC71-42D4-A42D-A87F2755CE86}"/>
              </a:ext>
            </a:extLst>
          </p:cNvPr>
          <p:cNvSpPr/>
          <p:nvPr/>
        </p:nvSpPr>
        <p:spPr>
          <a:xfrm>
            <a:off x="7544982" y="821384"/>
            <a:ext cx="4400992" cy="49674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Плановая мощность</a:t>
            </a:r>
          </a:p>
          <a:p>
            <a:pPr marL="88900" lvl="1" indent="-88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4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500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посещений в смену-основное здание </a:t>
            </a:r>
          </a:p>
          <a:p>
            <a:pPr marL="88900" lvl="1" indent="-88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4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40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посещений в смену- врачебная амбулатория </a:t>
            </a:r>
            <a:r>
              <a:rPr lang="ru-RU" sz="24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мкр.Рахат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88900" indent="-88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всего </a:t>
            </a:r>
            <a:r>
              <a:rPr lang="ru-RU" sz="4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540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посещений</a:t>
            </a:r>
          </a:p>
          <a:p>
            <a:pPr marL="88900" indent="-88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средне-фактическая в сутки –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1082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DCC7D8C-27C5-4320-83B4-AF3202A5FC83}"/>
              </a:ext>
            </a:extLst>
          </p:cNvPr>
          <p:cNvSpPr/>
          <p:nvPr/>
        </p:nvSpPr>
        <p:spPr>
          <a:xfrm>
            <a:off x="264498" y="5004359"/>
            <a:ext cx="7104184" cy="12777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структуре  поликлиники 40 участков, из них  35 участков врачей общей практики, 5 педиатрических участков, 0  терапевтических. Нагрузка на 1 участок ВОП, согласно  индикатора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до 1600 человек, на 1 педиатра до 500 детей.</a:t>
            </a:r>
            <a:endParaRPr lang="ru-RU" sz="1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6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12191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47" y="87855"/>
            <a:ext cx="11911854" cy="52322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ДЕМОГРАФИЧЕСКИЕ  ПОКАЗАТЕЛИ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1190501B-0E62-46A4-B872-89AD4DFCB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503709"/>
              </p:ext>
            </p:extLst>
          </p:nvPr>
        </p:nvGraphicFramePr>
        <p:xfrm>
          <a:off x="433953" y="873670"/>
          <a:ext cx="11360257" cy="559018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399138">
                  <a:extLst>
                    <a:ext uri="{9D8B030D-6E8A-4147-A177-3AD203B41FA5}">
                      <a16:colId xmlns="" xmlns:a16="http://schemas.microsoft.com/office/drawing/2014/main" val="2935928276"/>
                    </a:ext>
                  </a:extLst>
                </a:gridCol>
                <a:gridCol w="2146795"/>
                <a:gridCol w="2074223">
                  <a:extLst>
                    <a:ext uri="{9D8B030D-6E8A-4147-A177-3AD203B41FA5}">
                      <a16:colId xmlns="" xmlns:a16="http://schemas.microsoft.com/office/drawing/2014/main" val="2492562362"/>
                    </a:ext>
                  </a:extLst>
                </a:gridCol>
                <a:gridCol w="1930400">
                  <a:extLst>
                    <a:ext uri="{9D8B030D-6E8A-4147-A177-3AD203B41FA5}">
                      <a16:colId xmlns="" xmlns:a16="http://schemas.microsoft.com/office/drawing/2014/main" val="1546229883"/>
                    </a:ext>
                  </a:extLst>
                </a:gridCol>
                <a:gridCol w="1809701">
                  <a:extLst>
                    <a:ext uri="{9D8B030D-6E8A-4147-A177-3AD203B41FA5}">
                      <a16:colId xmlns="" xmlns:a16="http://schemas.microsoft.com/office/drawing/2014/main" val="952597539"/>
                    </a:ext>
                  </a:extLst>
                </a:gridCol>
              </a:tblGrid>
              <a:tr h="3054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27441518"/>
                  </a:ext>
                </a:extLst>
              </a:tr>
              <a:tr h="103289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Рождаемость 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родившихся живыми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1611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1627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1865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1884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2117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1962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1969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766104"/>
                  </a:ext>
                </a:extLst>
              </a:tr>
              <a:tr h="3054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Смертность 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2,0‰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87270076"/>
                  </a:ext>
                </a:extLst>
              </a:tr>
              <a:tr h="43374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Естественный прирост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33.7‰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36,0‰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97,9‰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62393106"/>
                  </a:ext>
                </a:extLst>
              </a:tr>
              <a:tr h="36945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всего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47648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53264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57121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60629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559852792"/>
                  </a:ext>
                </a:extLst>
              </a:tr>
              <a:tr h="3054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Взрослое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25894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28722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30982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32144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36616930"/>
                  </a:ext>
                </a:extLst>
              </a:tr>
              <a:tr h="3054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17570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24542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26529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27214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64064584"/>
                  </a:ext>
                </a:extLst>
              </a:tr>
              <a:tr h="3054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ЖФВ</a:t>
                      </a:r>
                      <a:endParaRPr lang="ru-RU" sz="18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11219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14220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15071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15852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47800656"/>
                  </a:ext>
                </a:extLst>
              </a:tr>
              <a:tr h="3054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Пенсионеры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3509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2931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15852715"/>
                  </a:ext>
                </a:extLst>
              </a:tr>
              <a:tr h="44816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Инвалиды, всего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806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1143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1454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85972307"/>
                  </a:ext>
                </a:extLst>
              </a:tr>
              <a:tr h="349296">
                <a:tc>
                  <a:txBody>
                    <a:bodyPr/>
                    <a:lstStyle/>
                    <a:p>
                      <a:pPr marL="806450" indent="-3492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</a:t>
                      </a:r>
                    </a:p>
                    <a:p>
                      <a:pPr marL="806450" indent="-3492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Взрослые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06450" indent="-3492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509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535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772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1109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57400683"/>
                  </a:ext>
                </a:extLst>
              </a:tr>
              <a:tr h="3054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Дети 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77678122"/>
                  </a:ext>
                </a:extLst>
              </a:tr>
              <a:tr h="3054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Беременные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2036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2106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1906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503142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64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863" y="61592"/>
            <a:ext cx="12199863" cy="52322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 заболеваемости, </a:t>
            </a:r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смертности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388960B8-7F36-45A3-90AE-EBA1879CA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74641"/>
              </p:ext>
            </p:extLst>
          </p:nvPr>
        </p:nvGraphicFramePr>
        <p:xfrm>
          <a:off x="304801" y="740228"/>
          <a:ext cx="11744486" cy="606470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226628">
                  <a:extLst>
                    <a:ext uri="{9D8B030D-6E8A-4147-A177-3AD203B41FA5}">
                      <a16:colId xmlns="" xmlns:a16="http://schemas.microsoft.com/office/drawing/2014/main" val="1151936410"/>
                    </a:ext>
                  </a:extLst>
                </a:gridCol>
                <a:gridCol w="1417658"/>
                <a:gridCol w="1361410">
                  <a:extLst>
                    <a:ext uri="{9D8B030D-6E8A-4147-A177-3AD203B41FA5}">
                      <a16:colId xmlns="" xmlns:a16="http://schemas.microsoft.com/office/drawing/2014/main" val="1655438955"/>
                    </a:ext>
                  </a:extLst>
                </a:gridCol>
                <a:gridCol w="1383368">
                  <a:extLst>
                    <a:ext uri="{9D8B030D-6E8A-4147-A177-3AD203B41FA5}">
                      <a16:colId xmlns="" xmlns:a16="http://schemas.microsoft.com/office/drawing/2014/main" val="2048799117"/>
                    </a:ext>
                  </a:extLst>
                </a:gridCol>
                <a:gridCol w="1355422">
                  <a:extLst>
                    <a:ext uri="{9D8B030D-6E8A-4147-A177-3AD203B41FA5}">
                      <a16:colId xmlns="" xmlns:a16="http://schemas.microsoft.com/office/drawing/2014/main" val="1743817419"/>
                    </a:ext>
                  </a:extLst>
                </a:gridCol>
              </a:tblGrid>
              <a:tr h="37775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="" xmlns:a16="http://schemas.microsoft.com/office/drawing/2014/main" val="796868578"/>
                  </a:ext>
                </a:extLst>
              </a:tr>
              <a:tr h="543231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заболеваемость,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36684-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76,9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36979 - 69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38364 - 67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40874-67,4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="" xmlns:a16="http://schemas.microsoft.com/office/drawing/2014/main" val="3610790932"/>
                  </a:ext>
                </a:extLst>
              </a:tr>
              <a:tr h="473469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Первичная заболеваемость,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58,1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.7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54.2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="" xmlns:a16="http://schemas.microsoft.com/office/drawing/2014/main" val="111079576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Заболеваемость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онко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на 100 000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56-117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64-120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60-105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72-118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="" xmlns:a16="http://schemas.microsoft.com/office/drawing/2014/main" val="2160300826"/>
                  </a:ext>
                </a:extLst>
              </a:tr>
              <a:tr h="614165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Заболеваемость ТБС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100 000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27-56,6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21-39,4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9-15,7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10-16,3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="" xmlns:a16="http://schemas.microsoft.com/office/drawing/2014/main" val="1789376244"/>
                  </a:ext>
                </a:extLst>
              </a:tr>
              <a:tr h="504278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Заболеваемость ССС, на 1000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3678-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77</a:t>
                      </a: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3709-69,6‰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3733-65,3‰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3921-64,6‰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="" xmlns:a16="http://schemas.microsoft.com/office/drawing/2014/main" val="913070029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смертность, на 1000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55-2,1</a:t>
                      </a: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76-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72-1.8‰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68-1,1‰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="" xmlns:a16="http://schemas.microsoft.com/office/drawing/2014/main" val="851566935"/>
                  </a:ext>
                </a:extLst>
              </a:tr>
              <a:tr h="504278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Материнская смертность на 100 000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1-53,6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1-46,9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(1-КВИ)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="" xmlns:a16="http://schemas.microsoft.com/office/drawing/2014/main" val="434798359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Младенческая смертность, на 1000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11-6,8</a:t>
                      </a: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‰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3-3.2‰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5-2,3‰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1-0,5‰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="" xmlns:a16="http://schemas.microsoft.com/office/drawing/2014/main" val="3585980813"/>
                  </a:ext>
                </a:extLst>
              </a:tr>
              <a:tr h="65866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Смертность от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онко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заболеваний, 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100 000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35-71,4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37-73,4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42-73,5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42-73,5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="" xmlns:a16="http://schemas.microsoft.com/office/drawing/2014/main" val="3944034370"/>
                  </a:ext>
                </a:extLst>
              </a:tr>
              <a:tr h="466492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Смертность от ТБС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="" xmlns:a16="http://schemas.microsoft.com/office/drawing/2014/main" val="3370291671"/>
                  </a:ext>
                </a:extLst>
              </a:tr>
              <a:tr h="371795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Смертность от заболеваний ССС на 100 000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14-29,2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9-16,9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4-7,0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1-1,6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025" marR="42025" marT="0" marB="0" anchor="ctr"/>
                </a:tc>
                <a:extLst>
                  <a:ext uri="{0D108BD9-81ED-4DB2-BD59-A6C34878D82A}">
                    <a16:rowId xmlns="" xmlns:a16="http://schemas.microsoft.com/office/drawing/2014/main" val="1787850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553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56730567"/>
              </p:ext>
            </p:extLst>
          </p:nvPr>
        </p:nvGraphicFramePr>
        <p:xfrm>
          <a:off x="0" y="0"/>
          <a:ext cx="121920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67818999"/>
              </p:ext>
            </p:extLst>
          </p:nvPr>
        </p:nvGraphicFramePr>
        <p:xfrm>
          <a:off x="972911" y="5178604"/>
          <a:ext cx="10668000" cy="167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>
              <a:defRPr sz="2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ПОКАЗАТЕЛИ ДЕЯТЕЛЬНОСТИ АМБУЛАТОРНО-ПОЛИКЛИНИЧЕСКОЙ СЛУЖБЫ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6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4765D4C-F0BF-4CF1-AEF8-0D896B09FEA1}"/>
              </a:ext>
            </a:extLst>
          </p:cNvPr>
          <p:cNvSpPr/>
          <p:nvPr/>
        </p:nvSpPr>
        <p:spPr>
          <a:xfrm>
            <a:off x="459921" y="221648"/>
            <a:ext cx="11234057" cy="4367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-19</a:t>
            </a:r>
            <a:endParaRPr lang="ru-RU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295A3E8B-FC79-4358-8E7E-4F551349F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725588"/>
              </p:ext>
            </p:extLst>
          </p:nvPr>
        </p:nvGraphicFramePr>
        <p:xfrm>
          <a:off x="485775" y="779145"/>
          <a:ext cx="11198678" cy="445841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461417">
                  <a:extLst>
                    <a:ext uri="{9D8B030D-6E8A-4147-A177-3AD203B41FA5}">
                      <a16:colId xmlns="" xmlns:a16="http://schemas.microsoft.com/office/drawing/2014/main" val="788536617"/>
                    </a:ext>
                  </a:extLst>
                </a:gridCol>
                <a:gridCol w="2229705">
                  <a:extLst>
                    <a:ext uri="{9D8B030D-6E8A-4147-A177-3AD203B41FA5}">
                      <a16:colId xmlns="" xmlns:a16="http://schemas.microsoft.com/office/drawing/2014/main" val="1069716382"/>
                    </a:ext>
                  </a:extLst>
                </a:gridCol>
                <a:gridCol w="2240280">
                  <a:extLst>
                    <a:ext uri="{9D8B030D-6E8A-4147-A177-3AD203B41FA5}">
                      <a16:colId xmlns="" xmlns:a16="http://schemas.microsoft.com/office/drawing/2014/main" val="3997253122"/>
                    </a:ext>
                  </a:extLst>
                </a:gridCol>
                <a:gridCol w="22672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98823">
                <a:tc>
                  <a:txBody>
                    <a:bodyPr/>
                    <a:lstStyle/>
                    <a:p>
                      <a:pPr algn="ctr" fontAlgn="t"/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64397883"/>
                  </a:ext>
                </a:extLst>
              </a:tr>
              <a:tr h="79882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зарегистрированных больных на домашней изоляции, всего, из них: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93634086"/>
                  </a:ext>
                </a:extLst>
              </a:tr>
              <a:tr h="341552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бессимптомные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16843250"/>
                  </a:ext>
                </a:extLst>
              </a:tr>
              <a:tr h="341552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легкой степени тяжести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45367209"/>
                  </a:ext>
                </a:extLst>
              </a:tr>
              <a:tr h="341552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средней степени тяжести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82270395"/>
                  </a:ext>
                </a:extLst>
              </a:tr>
              <a:tr h="341552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18386285"/>
                  </a:ext>
                </a:extLst>
              </a:tr>
              <a:tr h="341552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взрослые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84490286"/>
                  </a:ext>
                </a:extLst>
              </a:tr>
              <a:tr h="341552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старше 60 лет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23587689"/>
                  </a:ext>
                </a:extLst>
              </a:tr>
              <a:tr h="341552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беременные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66085634"/>
                  </a:ext>
                </a:extLst>
              </a:tr>
              <a:tr h="341552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послеродовые</a:t>
                      </a:r>
                      <a:endParaRPr lang="ru-RU" sz="2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8729804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4276" y="5403935"/>
            <a:ext cx="11236443" cy="1323439"/>
          </a:xfrm>
          <a:prstGeom prst="rect">
            <a:avLst/>
          </a:prstGeom>
          <a:solidFill>
            <a:srgbClr val="0066FF"/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-рост количества зарегистрированных КВИ-подтвержденных  случаев обосновано улучшением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диагностики, доступностью лабораторных исследований</a:t>
            </a:r>
          </a:p>
          <a:p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-снижение количества зарегистрированных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КВИ-подтвержденных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случаев обосновано массовой вакцинацией населения против КВИ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01090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33ACF124-275F-44F2-8DE0-0A755069829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22584</TotalTime>
  <Words>2976</Words>
  <Application>Microsoft Office PowerPoint</Application>
  <PresentationFormat>Произвольный</PresentationFormat>
  <Paragraphs>874</Paragraphs>
  <Slides>27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  <vt:variant>
        <vt:lpstr>Произвольные показы</vt:lpstr>
      </vt:variant>
      <vt:variant>
        <vt:i4>1</vt:i4>
      </vt:variant>
    </vt:vector>
  </HeadingPairs>
  <TitlesOfParts>
    <vt:vector size="29" baseType="lpstr"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Продолжение KPI ЗА 2021Г.  Индикаторы оценки качества медицинских услуг для медицинских организаций, оказывающих первичную медико-санитарную и консультативно-диагностическую помощь за 2022 год </vt:lpstr>
      <vt:lpstr>Информационно-разъяснительная работа</vt:lpstr>
      <vt:lpstr>Презентация PowerPoint</vt:lpstr>
      <vt:lpstr>Проблемные вопросы, требующие поддержки уполномоченного органа </vt:lpstr>
      <vt:lpstr>Презентация PowerPoint</vt:lpstr>
      <vt:lpstr>Презентация PowerPoint</vt:lpstr>
      <vt:lpstr>Произвольный показ 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итоги деятельности  ГКП на ПХВ «Городская поликлиника №29» г. Алматы  за 2017 год и задачи на 2018 год</dc:title>
  <dc:creator>Пользователь Windows</dc:creator>
  <cp:lastModifiedBy>АСЕЛЬ</cp:lastModifiedBy>
  <cp:revision>650</cp:revision>
  <cp:lastPrinted>2021-01-13T05:52:00Z</cp:lastPrinted>
  <dcterms:created xsi:type="dcterms:W3CDTF">2018-01-22T03:43:14Z</dcterms:created>
  <dcterms:modified xsi:type="dcterms:W3CDTF">2023-04-03T05:48:46Z</dcterms:modified>
</cp:coreProperties>
</file>